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93" r:id="rId2"/>
    <p:sldId id="292" r:id="rId3"/>
    <p:sldId id="258" r:id="rId4"/>
    <p:sldId id="272" r:id="rId5"/>
    <p:sldId id="273" r:id="rId6"/>
    <p:sldId id="276" r:id="rId7"/>
    <p:sldId id="277" r:id="rId8"/>
    <p:sldId id="287" r:id="rId9"/>
    <p:sldId id="288" r:id="rId10"/>
    <p:sldId id="275" r:id="rId11"/>
    <p:sldId id="289" r:id="rId12"/>
    <p:sldId id="274" r:id="rId13"/>
    <p:sldId id="286" r:id="rId14"/>
    <p:sldId id="290" r:id="rId15"/>
    <p:sldId id="279" r:id="rId16"/>
    <p:sldId id="284" r:id="rId17"/>
    <p:sldId id="281" r:id="rId18"/>
    <p:sldId id="282" r:id="rId19"/>
    <p:sldId id="285" r:id="rId20"/>
    <p:sldId id="280" r:id="rId21"/>
    <p:sldId id="278" r:id="rId22"/>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15" autoAdjust="0"/>
    <p:restoredTop sz="80915" autoAdjust="0"/>
  </p:normalViewPr>
  <p:slideViewPr>
    <p:cSldViewPr>
      <p:cViewPr varScale="1">
        <p:scale>
          <a:sx n="68" d="100"/>
          <a:sy n="68" d="100"/>
        </p:scale>
        <p:origin x="1517"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C95106-CF6D-41F1-BFFE-7B6BEE9FDCDC}" type="datetimeFigureOut">
              <a:rPr lang="it-IT" smtClean="0"/>
              <a:t>05/04/2022</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2CDB86-3DBA-456D-8B11-C27A47321615}" type="slidenum">
              <a:rPr lang="it-IT" smtClean="0"/>
              <a:t>‹N›</a:t>
            </a:fld>
            <a:endParaRPr lang="it-IT"/>
          </a:p>
        </p:txBody>
      </p:sp>
    </p:spTree>
    <p:extLst>
      <p:ext uri="{BB962C8B-B14F-4D97-AF65-F5344CB8AC3E}">
        <p14:creationId xmlns:p14="http://schemas.microsoft.com/office/powerpoint/2010/main" val="3423222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a:t>
            </a:fld>
            <a:endParaRPr lang="it-IT"/>
          </a:p>
        </p:txBody>
      </p:sp>
    </p:spTree>
    <p:extLst>
      <p:ext uri="{BB962C8B-B14F-4D97-AF65-F5344CB8AC3E}">
        <p14:creationId xmlns:p14="http://schemas.microsoft.com/office/powerpoint/2010/main" val="31152605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Altri effetti patologici correlati alla esposizione alle polveri di legno duro riportati in letteratura sono: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l’alveolite allergica (per la possibile presenza di antigeni fungini nel legno manipolato);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la sindrome tossica da polveri organiche (ODTS) che è simile ad una sindrome influenzale;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bronchite cronica (aggravata dall’abitudine al fumo);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asma bronchiale di tipo allergico (associata alla lavorazione di legni tropicali ma anche di quercia, cedro del Libano, abete californiano e cedro rosso);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irritazione oculare (bruciore, arrossamento, lacrimazione) e nasale (secchezza, bruciore, rinorrea, raffreddori frequenti); </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dermatiti irritative da contatto, cefalea, patologie di tipo allergico come dermatite allergica, orticaria da contatto e congiuntivite allergica, anche se non esistono dati certi sulla presenza di altri effetti dell’inalazione di polveri di legno sull’apparato respiratorio eccetto i tumori dell’etmoide, dei seni paranasali e di asma bronchiale. </a:t>
            </a:r>
          </a:p>
        </p:txBody>
      </p:sp>
      <p:sp>
        <p:nvSpPr>
          <p:cNvPr id="4" name="Segnaposto numero diapositiva 3"/>
          <p:cNvSpPr>
            <a:spLocks noGrp="1"/>
          </p:cNvSpPr>
          <p:nvPr>
            <p:ph type="sldNum" sz="quarter" idx="10"/>
          </p:nvPr>
        </p:nvSpPr>
        <p:spPr/>
        <p:txBody>
          <a:bodyPr/>
          <a:lstStyle/>
          <a:p>
            <a:fld id="{00E04FF1-C35F-450E-9D8C-B1490824EF48}" type="slidenum">
              <a:rPr lang="it-IT" smtClean="0"/>
              <a:t>10</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11</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La IARC (International Agency </a:t>
            </a:r>
            <a:r>
              <a:rPr lang="it-IT" sz="1200" kern="1200" dirty="0" err="1">
                <a:solidFill>
                  <a:schemeClr val="tx1"/>
                </a:solidFill>
                <a:effectLst/>
                <a:latin typeface="+mn-lt"/>
                <a:ea typeface="+mn-ea"/>
                <a:cs typeface="+mn-cs"/>
              </a:rPr>
              <a:t>Research</a:t>
            </a:r>
            <a:r>
              <a:rPr lang="it-IT" sz="1200" kern="1200" dirty="0">
                <a:solidFill>
                  <a:schemeClr val="tx1"/>
                </a:solidFill>
                <a:effectLst/>
                <a:latin typeface="+mn-lt"/>
                <a:ea typeface="+mn-ea"/>
                <a:cs typeface="+mn-cs"/>
              </a:rPr>
              <a:t> </a:t>
            </a:r>
            <a:r>
              <a:rPr lang="it-IT" sz="1200" kern="1200" dirty="0" err="1">
                <a:solidFill>
                  <a:schemeClr val="tx1"/>
                </a:solidFill>
                <a:effectLst/>
                <a:latin typeface="+mn-lt"/>
                <a:ea typeface="+mn-ea"/>
                <a:cs typeface="+mn-cs"/>
              </a:rPr>
              <a:t>Cancer</a:t>
            </a:r>
            <a:r>
              <a:rPr lang="it-IT" sz="1200" kern="1200" dirty="0">
                <a:solidFill>
                  <a:schemeClr val="tx1"/>
                </a:solidFill>
                <a:effectLst/>
                <a:latin typeface="+mn-lt"/>
                <a:ea typeface="+mn-ea"/>
                <a:cs typeface="+mn-cs"/>
              </a:rPr>
              <a:t>) classifica le polveri di legno come cancerogene per l’uomo (Gruppo 1 – Monografie “Wood </a:t>
            </a:r>
            <a:r>
              <a:rPr lang="it-IT" sz="1200" kern="1200" dirty="0" err="1">
                <a:solidFill>
                  <a:schemeClr val="tx1"/>
                </a:solidFill>
                <a:effectLst/>
                <a:latin typeface="+mn-lt"/>
                <a:ea typeface="+mn-ea"/>
                <a:cs typeface="+mn-cs"/>
              </a:rPr>
              <a:t>Dust</a:t>
            </a:r>
            <a:r>
              <a:rPr lang="it-IT" sz="1200" kern="1200" dirty="0">
                <a:solidFill>
                  <a:schemeClr val="tx1"/>
                </a:solidFill>
                <a:effectLst/>
                <a:latin typeface="+mn-lt"/>
                <a:ea typeface="+mn-ea"/>
                <a:cs typeface="+mn-cs"/>
              </a:rPr>
              <a:t> and </a:t>
            </a:r>
            <a:r>
              <a:rPr lang="it-IT" sz="1200" kern="1200" dirty="0" err="1">
                <a:solidFill>
                  <a:schemeClr val="tx1"/>
                </a:solidFill>
                <a:effectLst/>
                <a:latin typeface="+mn-lt"/>
                <a:ea typeface="+mn-ea"/>
                <a:cs typeface="+mn-cs"/>
              </a:rPr>
              <a:t>Formaldehyde</a:t>
            </a:r>
            <a:r>
              <a:rPr lang="it-IT" sz="1200" kern="1200" dirty="0">
                <a:solidFill>
                  <a:schemeClr val="tx1"/>
                </a:solidFill>
                <a:effectLst/>
                <a:latin typeface="+mn-lt"/>
                <a:ea typeface="+mn-ea"/>
                <a:cs typeface="+mn-cs"/>
              </a:rPr>
              <a:t>” Vol. 63 IARC 1995 e “Wood </a:t>
            </a:r>
            <a:r>
              <a:rPr lang="it-IT" sz="1200" kern="1200" dirty="0" err="1">
                <a:solidFill>
                  <a:schemeClr val="tx1"/>
                </a:solidFill>
                <a:effectLst/>
                <a:latin typeface="+mn-lt"/>
                <a:ea typeface="+mn-ea"/>
                <a:cs typeface="+mn-cs"/>
              </a:rPr>
              <a:t>Dust</a:t>
            </a:r>
            <a:r>
              <a:rPr lang="it-IT" sz="1200" kern="1200" dirty="0">
                <a:solidFill>
                  <a:schemeClr val="tx1"/>
                </a:solidFill>
                <a:effectLst/>
                <a:latin typeface="+mn-lt"/>
                <a:ea typeface="+mn-ea"/>
                <a:cs typeface="+mn-cs"/>
              </a:rPr>
              <a:t>” 100C IARC 2012), sulla base delle osservazioni di aumento dell’occorrenze di tumori </a:t>
            </a:r>
            <a:r>
              <a:rPr lang="it-IT" sz="1200" kern="1200" dirty="0" err="1">
                <a:solidFill>
                  <a:schemeClr val="tx1"/>
                </a:solidFill>
                <a:effectLst/>
                <a:latin typeface="+mn-lt"/>
                <a:ea typeface="+mn-ea"/>
                <a:cs typeface="+mn-cs"/>
              </a:rPr>
              <a:t>nasosinusali</a:t>
            </a:r>
            <a:r>
              <a:rPr lang="it-IT" sz="1200" kern="1200" dirty="0">
                <a:solidFill>
                  <a:schemeClr val="tx1"/>
                </a:solidFill>
                <a:effectLst/>
                <a:latin typeface="+mn-lt"/>
                <a:ea typeface="+mn-ea"/>
                <a:cs typeface="+mn-cs"/>
              </a:rPr>
              <a:t> (adenocarcinoma) e nasofaringei negli esposti a polveri di legno duro.</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L’evidenza di cancerogenicità è solo epidemiologica e non è presente una animale da esperimento sul quale poter studiare l’agente eziologico e il meccanismo </a:t>
            </a:r>
            <a:r>
              <a:rPr lang="it-IT" sz="1200" kern="1200" dirty="0" err="1">
                <a:solidFill>
                  <a:schemeClr val="tx1"/>
                </a:solidFill>
                <a:effectLst/>
                <a:latin typeface="+mn-lt"/>
                <a:ea typeface="+mn-ea"/>
                <a:cs typeface="+mn-cs"/>
              </a:rPr>
              <a:t>patogenico</a:t>
            </a:r>
            <a:r>
              <a:rPr lang="it-IT" sz="1200" kern="1200" dirty="0">
                <a:solidFill>
                  <a:schemeClr val="tx1"/>
                </a:solidFill>
                <a:effectLst/>
                <a:latin typeface="+mn-lt"/>
                <a:ea typeface="+mn-ea"/>
                <a:cs typeface="+mn-cs"/>
              </a:rPr>
              <a:t> di sviluppo del tumore nasale. Non vi sono evidenze scientifiche che confermano una relazione causale tra esposizione alle polveri di legno e altri tipi di tumori.</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 meccanismi di cancerogenesi sono poco chiari, alcuni ipotizzano che i responsabili dell’azione cancerogena siano le sostanze originariamente presenti nelle polveri di legno che dovrebbero agire direttamente sui bersagli biologici, altri danno maggiore importanza alla </a:t>
            </a:r>
            <a:r>
              <a:rPr lang="it-IT" sz="1200" kern="1200" dirty="0" err="1">
                <a:solidFill>
                  <a:schemeClr val="tx1"/>
                </a:solidFill>
                <a:effectLst/>
                <a:latin typeface="+mn-lt"/>
                <a:ea typeface="+mn-ea"/>
                <a:cs typeface="+mn-cs"/>
              </a:rPr>
              <a:t>coesposizione</a:t>
            </a:r>
            <a:r>
              <a:rPr lang="it-IT" sz="1200" kern="1200" dirty="0">
                <a:solidFill>
                  <a:schemeClr val="tx1"/>
                </a:solidFill>
                <a:effectLst/>
                <a:latin typeface="+mn-lt"/>
                <a:ea typeface="+mn-ea"/>
                <a:cs typeface="+mn-cs"/>
              </a:rPr>
              <a:t> ipotizzando che le polveri di legno fungano da veicolo trasportatore di altre sostanze quali ad esempio la formaldeide usata nella produzione di truciolati e compensati.</a:t>
            </a:r>
          </a:p>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12</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13</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14</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A livello comunitario la direttiva 2004/37/CE (nota come CMD: </a:t>
            </a:r>
            <a:r>
              <a:rPr lang="it-IT" sz="1200" kern="1200" dirty="0" err="1">
                <a:solidFill>
                  <a:schemeClr val="tx1"/>
                </a:solidFill>
                <a:effectLst/>
                <a:latin typeface="+mn-lt"/>
                <a:ea typeface="+mn-ea"/>
                <a:cs typeface="+mn-cs"/>
              </a:rPr>
              <a:t>Carcinogen</a:t>
            </a:r>
            <a:r>
              <a:rPr lang="it-IT" sz="1200" kern="1200" dirty="0">
                <a:solidFill>
                  <a:schemeClr val="tx1"/>
                </a:solidFill>
                <a:effectLst/>
                <a:latin typeface="+mn-lt"/>
                <a:ea typeface="+mn-ea"/>
                <a:cs typeface="+mn-cs"/>
              </a:rPr>
              <a:t> and </a:t>
            </a:r>
            <a:r>
              <a:rPr lang="it-IT" sz="1200" kern="1200" dirty="0" err="1">
                <a:solidFill>
                  <a:schemeClr val="tx1"/>
                </a:solidFill>
                <a:effectLst/>
                <a:latin typeface="+mn-lt"/>
                <a:ea typeface="+mn-ea"/>
                <a:cs typeface="+mn-cs"/>
              </a:rPr>
              <a:t>Mutagens</a:t>
            </a:r>
            <a:r>
              <a:rPr lang="it-IT" sz="1200" kern="1200" dirty="0">
                <a:solidFill>
                  <a:schemeClr val="tx1"/>
                </a:solidFill>
                <a:effectLst/>
                <a:latin typeface="+mn-lt"/>
                <a:ea typeface="+mn-ea"/>
                <a:cs typeface="+mn-cs"/>
              </a:rPr>
              <a:t> Directive) ha definito i lavori comportanti esposizione a polvere di legno duro tra gli agenti cancerogeni ed ha fissato per la prima volta un valore limite di esposizione professionale in misura di 5 mg/m</a:t>
            </a:r>
            <a:r>
              <a:rPr lang="it-IT" sz="1200" kern="1200" baseline="30000" dirty="0">
                <a:solidFill>
                  <a:schemeClr val="tx1"/>
                </a:solidFill>
                <a:effectLst/>
                <a:latin typeface="+mn-lt"/>
                <a:ea typeface="+mn-ea"/>
                <a:cs typeface="+mn-cs"/>
              </a:rPr>
              <a:t>3</a:t>
            </a:r>
            <a:r>
              <a:rPr lang="it-IT" sz="1200" kern="1200" dirty="0">
                <a:solidFill>
                  <a:schemeClr val="tx1"/>
                </a:solidFill>
                <a:effectLst/>
                <a:latin typeface="+mn-lt"/>
                <a:ea typeface="+mn-ea"/>
                <a:cs typeface="+mn-cs"/>
              </a:rPr>
              <a:t> (in relazione ad un periodo di riferimento di 8 ore) per la </a:t>
            </a:r>
            <a:r>
              <a:rPr lang="it-IT" sz="1200" b="1" kern="1200" dirty="0">
                <a:solidFill>
                  <a:schemeClr val="tx1"/>
                </a:solidFill>
                <a:effectLst/>
                <a:latin typeface="+mn-lt"/>
                <a:ea typeface="+mn-ea"/>
                <a:cs typeface="+mn-cs"/>
              </a:rPr>
              <a:t>frazione inalabile</a:t>
            </a:r>
            <a:r>
              <a:rPr lang="it-IT" sz="1200" kern="1200" dirty="0">
                <a:solidFill>
                  <a:schemeClr val="tx1"/>
                </a:solidFill>
                <a:effectLst/>
                <a:latin typeface="+mn-lt"/>
                <a:ea typeface="+mn-ea"/>
                <a:cs typeface="+mn-cs"/>
              </a:rPr>
              <a:t> delle polveri di legno duro o miste contenenti legno duro.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In anni più recenti, la direttiva UE 2017/2398, emendamento della CMD, riconoscendo che l’esposizione alle polveri di legno duro e di legno tenero è comune tra i lavoratori nell’Unione Europea e causa malattie e sintomi respiratori, ha proposto l’abbassamento di tale valore limite a </a:t>
            </a:r>
            <a:r>
              <a:rPr lang="it-IT" sz="1200" b="1" kern="1200" dirty="0">
                <a:solidFill>
                  <a:schemeClr val="tx1"/>
                </a:solidFill>
                <a:effectLst/>
                <a:latin typeface="+mn-lt"/>
                <a:ea typeface="+mn-ea"/>
                <a:cs typeface="+mn-cs"/>
              </a:rPr>
              <a:t>3 mg/m3</a:t>
            </a:r>
            <a:r>
              <a:rPr lang="it-IT" sz="1200" kern="1200" dirty="0">
                <a:solidFill>
                  <a:schemeClr val="tx1"/>
                </a:solidFill>
                <a:effectLst/>
                <a:latin typeface="+mn-lt"/>
                <a:ea typeface="+mn-ea"/>
                <a:cs typeface="+mn-cs"/>
              </a:rPr>
              <a:t> in via transitoria fino al 17 gennaio 2023, e a </a:t>
            </a:r>
            <a:r>
              <a:rPr lang="it-IT" sz="1200" b="1" kern="1200" dirty="0">
                <a:solidFill>
                  <a:schemeClr val="tx1"/>
                </a:solidFill>
                <a:effectLst/>
                <a:latin typeface="+mn-lt"/>
                <a:ea typeface="+mn-ea"/>
                <a:cs typeface="+mn-cs"/>
              </a:rPr>
              <a:t>2 mg/m3</a:t>
            </a:r>
            <a:r>
              <a:rPr lang="it-IT" sz="1200" kern="1200" dirty="0">
                <a:solidFill>
                  <a:schemeClr val="tx1"/>
                </a:solidFill>
                <a:effectLst/>
                <a:latin typeface="+mn-lt"/>
                <a:ea typeface="+mn-ea"/>
                <a:cs typeface="+mn-cs"/>
              </a:rPr>
              <a:t> successivamente a tale data. Poiché l’esposizione mista a più di una specie di legno è molto comune, la direttiva ha inoltre stabilito che il valore limite per polveri di legno duro dovrebbe applicarsi a tutte le polveri di legno presenti in una eventuale miscela.</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15</a:t>
            </a:fld>
            <a:endParaRPr lang="it-IT"/>
          </a:p>
        </p:txBody>
      </p:sp>
    </p:spTree>
    <p:extLst>
      <p:ext uri="{BB962C8B-B14F-4D97-AF65-F5344CB8AC3E}">
        <p14:creationId xmlns:p14="http://schemas.microsoft.com/office/powerpoint/2010/main" val="20954533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Il decreto legislativo 81/2008, in recepimento delle direttive comunitarie, impone la valutazione dell’esposizione professionale a polveri del legno e il controllo tramite monitoraggio ambientale, ai fini del rispetto del valore limite di esposizione.</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Il suddetto D.Lgs. inserisce la polvere di legno duro nell’allegato XXII (Elenco di sostanze, miscele e processi) tra gli agenti cancerogeni ed riporta nell’Allegato XLIII il valore limite di esposizione professionale.</a:t>
            </a:r>
            <a:r>
              <a:rPr lang="it-IT" sz="1200" kern="1200" baseline="0" dirty="0">
                <a:solidFill>
                  <a:schemeClr val="tx1"/>
                </a:solidFill>
                <a:effectLst/>
                <a:latin typeface="+mn-lt"/>
                <a:ea typeface="+mn-ea"/>
                <a:cs typeface="+mn-cs"/>
              </a:rPr>
              <a:t> In particolare il valore di esposizione professionale è pari a 5 mg/m3 misurato o calcolato nel periodo di riferimento delle 8 ore.</a:t>
            </a: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16</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altLang="it-IT" sz="1200" b="0" i="0" u="none" strike="noStrike" kern="1200" cap="none" spc="0" normalizeH="0" baseline="0" noProof="0">
                <a:ln>
                  <a:noFill/>
                </a:ln>
                <a:solidFill>
                  <a:prstClr val="black"/>
                </a:solidFill>
                <a:effectLst/>
                <a:uLnTx/>
                <a:uFillTx/>
                <a:latin typeface="Arial" charset="0"/>
                <a:ea typeface="+mn-ea"/>
                <a:cs typeface="+mn-cs"/>
              </a:rPr>
              <a:t>19/04/10</a:t>
            </a:r>
          </a:p>
        </p:txBody>
      </p:sp>
      <p:sp>
        <p:nvSpPr>
          <p:cNvPr id="2457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CFC0E38-5DF8-44B7-BA97-57EEC0CF9FBC}" type="slidenum">
              <a:rPr kumimoji="0" lang="it-IT" altLang="it-IT"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it-IT" altLang="it-IT"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24580" name="Rectangle 1"/>
          <p:cNvSpPr>
            <a:spLocks noGrp="1" noRot="1" noChangeAspect="1" noChangeArrowheads="1" noTextEdit="1"/>
          </p:cNvSpPr>
          <p:nvPr>
            <p:ph type="sldImg"/>
          </p:nvPr>
        </p:nvSpPr>
        <p:spPr bwMode="auto">
          <a:xfrm>
            <a:off x="1563688" y="1052513"/>
            <a:ext cx="3792537" cy="2843212"/>
          </a:xfrm>
          <a:solidFill>
            <a:srgbClr val="FFFFFF"/>
          </a:solidFill>
          <a:ln>
            <a:solidFill>
              <a:srgbClr val="000000"/>
            </a:solidFill>
            <a:miter lim="800000"/>
            <a:headEnd/>
            <a:tailEnd/>
          </a:ln>
        </p:spPr>
      </p:sp>
      <p:sp>
        <p:nvSpPr>
          <p:cNvPr id="24581" name="Rectangle 2"/>
          <p:cNvSpPr>
            <a:spLocks noGrp="1" noChangeArrowheads="1"/>
          </p:cNvSpPr>
          <p:nvPr>
            <p:ph type="body" idx="1"/>
          </p:nvPr>
        </p:nvSpPr>
        <p:spPr bwMode="auto">
          <a:xfrm>
            <a:off x="692376" y="4001638"/>
            <a:ext cx="5534110" cy="38431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algn="just" eaLnBrk="1" hangingPunct="1">
              <a:spcBef>
                <a:spcPct val="0"/>
              </a:spcBef>
            </a:pPr>
            <a:r>
              <a:rPr lang="it-IT" altLang="it-IT" dirty="0">
                <a:latin typeface="Arial" charset="0"/>
              </a:rPr>
              <a:t>L’entrata in vigore del D.Lgs. 44/2020 ha</a:t>
            </a:r>
            <a:r>
              <a:rPr lang="it-IT" altLang="it-IT" baseline="0" dirty="0">
                <a:latin typeface="Arial" charset="0"/>
              </a:rPr>
              <a:t> modificato gli allegati XLII e XLIII del D.Lgs. 81/2008 che vengono sostituiti dagli allegati I e II del nuovo decreto.</a:t>
            </a:r>
            <a:endParaRPr lang="it-IT" altLang="it-IT" dirty="0">
              <a:latin typeface="Arial" charset="0"/>
            </a:endParaRPr>
          </a:p>
        </p:txBody>
      </p:sp>
    </p:spTree>
    <p:extLst>
      <p:ext uri="{BB962C8B-B14F-4D97-AF65-F5344CB8AC3E}">
        <p14:creationId xmlns:p14="http://schemas.microsoft.com/office/powerpoint/2010/main" val="775369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altLang="it-IT" sz="1200" b="0" i="0" u="none" strike="noStrike" kern="1200" cap="none" spc="0" normalizeH="0" baseline="0" noProof="0">
                <a:ln>
                  <a:noFill/>
                </a:ln>
                <a:solidFill>
                  <a:prstClr val="black"/>
                </a:solidFill>
                <a:effectLst/>
                <a:uLnTx/>
                <a:uFillTx/>
                <a:latin typeface="Arial" charset="0"/>
                <a:ea typeface="+mn-ea"/>
                <a:cs typeface="+mn-cs"/>
              </a:rPr>
              <a:t>19/04/10</a:t>
            </a:r>
          </a:p>
        </p:txBody>
      </p:sp>
      <p:sp>
        <p:nvSpPr>
          <p:cNvPr id="2457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CFC0E38-5DF8-44B7-BA97-57EEC0CF9FBC}" type="slidenum">
              <a:rPr kumimoji="0" lang="it-IT" altLang="it-IT"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it-IT" altLang="it-IT"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24580" name="Rectangle 1"/>
          <p:cNvSpPr>
            <a:spLocks noGrp="1" noRot="1" noChangeAspect="1" noChangeArrowheads="1" noTextEdit="1"/>
          </p:cNvSpPr>
          <p:nvPr>
            <p:ph type="sldImg"/>
          </p:nvPr>
        </p:nvSpPr>
        <p:spPr bwMode="auto">
          <a:xfrm>
            <a:off x="1563688" y="1052513"/>
            <a:ext cx="3792537" cy="2843212"/>
          </a:xfrm>
          <a:solidFill>
            <a:srgbClr val="FFFFFF"/>
          </a:solidFill>
          <a:ln>
            <a:solidFill>
              <a:srgbClr val="000000"/>
            </a:solidFill>
            <a:miter lim="800000"/>
            <a:headEnd/>
            <a:tailEnd/>
          </a:ln>
        </p:spPr>
      </p:sp>
      <p:sp>
        <p:nvSpPr>
          <p:cNvPr id="24581" name="Rectangle 2"/>
          <p:cNvSpPr>
            <a:spLocks noGrp="1" noChangeArrowheads="1"/>
          </p:cNvSpPr>
          <p:nvPr>
            <p:ph type="body" idx="1"/>
          </p:nvPr>
        </p:nvSpPr>
        <p:spPr bwMode="auto">
          <a:xfrm>
            <a:off x="692376" y="4001638"/>
            <a:ext cx="5534110" cy="38431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algn="just" eaLnBrk="1" hangingPunct="1">
              <a:spcBef>
                <a:spcPct val="0"/>
              </a:spcBef>
            </a:pPr>
            <a:r>
              <a:rPr lang="it-IT" altLang="it-IT" dirty="0">
                <a:latin typeface="Arial" charset="0"/>
              </a:rPr>
              <a:t>Nella slide l’Allegato I </a:t>
            </a:r>
          </a:p>
        </p:txBody>
      </p:sp>
    </p:spTree>
    <p:extLst>
      <p:ext uri="{BB962C8B-B14F-4D97-AF65-F5344CB8AC3E}">
        <p14:creationId xmlns:p14="http://schemas.microsoft.com/office/powerpoint/2010/main" val="623297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3"/>
          <p:cNvSpPr>
            <a:spLocks noGrp="1" noChangeArrowheads="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altLang="it-IT" sz="1200" b="0" i="0" u="none" strike="noStrike" kern="1200" cap="none" spc="0" normalizeH="0" baseline="0" noProof="0">
                <a:ln>
                  <a:noFill/>
                </a:ln>
                <a:solidFill>
                  <a:prstClr val="black"/>
                </a:solidFill>
                <a:effectLst/>
                <a:uLnTx/>
                <a:uFillTx/>
                <a:latin typeface="Arial" charset="0"/>
                <a:ea typeface="+mn-ea"/>
                <a:cs typeface="+mn-cs"/>
              </a:rPr>
              <a:t>19/04/10</a:t>
            </a:r>
          </a:p>
        </p:txBody>
      </p:sp>
      <p:sp>
        <p:nvSpPr>
          <p:cNvPr id="2457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CFC0E38-5DF8-44B7-BA97-57EEC0CF9FBC}" type="slidenum">
              <a:rPr kumimoji="0" lang="it-IT" altLang="it-IT"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altLang="it-IT"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24580" name="Rectangle 1"/>
          <p:cNvSpPr>
            <a:spLocks noGrp="1" noRot="1" noChangeAspect="1" noChangeArrowheads="1" noTextEdit="1"/>
          </p:cNvSpPr>
          <p:nvPr>
            <p:ph type="sldImg"/>
          </p:nvPr>
        </p:nvSpPr>
        <p:spPr bwMode="auto">
          <a:xfrm>
            <a:off x="1563688" y="1052513"/>
            <a:ext cx="3792537" cy="2843212"/>
          </a:xfrm>
          <a:solidFill>
            <a:srgbClr val="FFFFFF"/>
          </a:solidFill>
          <a:ln>
            <a:solidFill>
              <a:srgbClr val="000000"/>
            </a:solidFill>
            <a:miter lim="800000"/>
            <a:headEnd/>
            <a:tailEnd/>
          </a:ln>
        </p:spPr>
      </p:sp>
      <p:sp>
        <p:nvSpPr>
          <p:cNvPr id="24581" name="Rectangle 2"/>
          <p:cNvSpPr>
            <a:spLocks noGrp="1" noChangeArrowheads="1"/>
          </p:cNvSpPr>
          <p:nvPr>
            <p:ph type="body" idx="1"/>
          </p:nvPr>
        </p:nvSpPr>
        <p:spPr bwMode="auto">
          <a:xfrm>
            <a:off x="692376" y="4001638"/>
            <a:ext cx="5534110" cy="384319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bodyPr>
          <a:lstStyle/>
          <a:p>
            <a:pPr algn="just" eaLnBrk="1" hangingPunct="1">
              <a:spcBef>
                <a:spcPct val="0"/>
              </a:spcBef>
            </a:pPr>
            <a:r>
              <a:rPr lang="it-IT" altLang="it-IT" dirty="0">
                <a:latin typeface="Arial" charset="0"/>
              </a:rPr>
              <a:t>Nella slide l’Allegato I </a:t>
            </a:r>
          </a:p>
        </p:txBody>
      </p:sp>
    </p:spTree>
    <p:extLst>
      <p:ext uri="{BB962C8B-B14F-4D97-AF65-F5344CB8AC3E}">
        <p14:creationId xmlns:p14="http://schemas.microsoft.com/office/powerpoint/2010/main" val="623297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2</a:t>
            </a:fld>
            <a:endParaRPr lang="it-IT"/>
          </a:p>
        </p:txBody>
      </p:sp>
    </p:spTree>
    <p:extLst>
      <p:ext uri="{BB962C8B-B14F-4D97-AF65-F5344CB8AC3E}">
        <p14:creationId xmlns:p14="http://schemas.microsoft.com/office/powerpoint/2010/main" val="3115260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I lavoratori sottoposti a sorveglianza sanitaria per il rischio cancerogeno correlato all’esposizione a polveri di legno duro, secondo l’art. 243 del D.Lgs. 81/2008, devono essere iscritti nel Registro deli esposti.</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Parallelamente alla sorveglianza dei rischi di esposizione, il D.Lgs. 81/2008 prevede all’art. 244 l’istituzione del registro nazionale dei casi di </a:t>
            </a:r>
            <a:r>
              <a:rPr lang="it-IT" sz="1200" kern="1200" dirty="0" err="1">
                <a:solidFill>
                  <a:schemeClr val="tx1"/>
                </a:solidFill>
                <a:effectLst/>
                <a:latin typeface="+mn-lt"/>
                <a:ea typeface="+mn-ea"/>
                <a:cs typeface="+mn-cs"/>
              </a:rPr>
              <a:t>neoplaseie</a:t>
            </a:r>
            <a:r>
              <a:rPr lang="it-IT" sz="1200" kern="1200" dirty="0">
                <a:solidFill>
                  <a:schemeClr val="tx1"/>
                </a:solidFill>
                <a:effectLst/>
                <a:latin typeface="+mn-lt"/>
                <a:ea typeface="+mn-ea"/>
                <a:cs typeface="+mn-cs"/>
              </a:rPr>
              <a:t> delle cavità nasali e dei seni paranasali, sotto la denominazione di</a:t>
            </a:r>
            <a:r>
              <a:rPr lang="it-IT" sz="1200" kern="1200" baseline="0" dirty="0">
                <a:solidFill>
                  <a:schemeClr val="tx1"/>
                </a:solidFill>
                <a:effectLst/>
                <a:latin typeface="+mn-lt"/>
                <a:ea typeface="+mn-ea"/>
                <a:cs typeface="+mn-cs"/>
              </a:rPr>
              <a:t> </a:t>
            </a:r>
            <a:r>
              <a:rPr lang="it-IT" sz="1200" kern="1200" dirty="0">
                <a:solidFill>
                  <a:schemeClr val="tx1"/>
                </a:solidFill>
                <a:effectLst/>
                <a:latin typeface="+mn-lt"/>
                <a:ea typeface="+mn-ea"/>
                <a:cs typeface="+mn-cs"/>
              </a:rPr>
              <a:t>Registro Nazionale dei casi di tumore naso-sinusale (</a:t>
            </a:r>
            <a:r>
              <a:rPr lang="it-IT" sz="1200" kern="1200" dirty="0" err="1">
                <a:solidFill>
                  <a:schemeClr val="tx1"/>
                </a:solidFill>
                <a:effectLst/>
                <a:latin typeface="+mn-lt"/>
                <a:ea typeface="+mn-ea"/>
                <a:cs typeface="+mn-cs"/>
              </a:rPr>
              <a:t>ReNaTuNS</a:t>
            </a:r>
            <a:r>
              <a:rPr lang="it-IT" sz="1200" kern="1200" dirty="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dirty="0"/>
              <a:t>Il Registro Nazionale dei Tumori Naso-Sinusali (</a:t>
            </a:r>
            <a:r>
              <a:rPr lang="it-IT" dirty="0" err="1"/>
              <a:t>ReNaTuNS</a:t>
            </a:r>
            <a:r>
              <a:rPr lang="it-IT" dirty="0"/>
              <a:t>) consente la stima dell’incidenza dei casi di </a:t>
            </a:r>
            <a:r>
              <a:rPr lang="it-IT" dirty="0" err="1"/>
              <a:t>TuNS</a:t>
            </a:r>
            <a:r>
              <a:rPr lang="it-IT" dirty="0"/>
              <a:t> in Italia e la raccolta di informazioni sulla loro eziologia, con un ruolo centrale delle regioni e province autonome, attraverso i Centri Operativi Regionali (COR), nell’identificazione dei casi e nella definizione delle esposizioni. </a:t>
            </a: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20</a:t>
            </a:fld>
            <a:endParaRPr lang="it-IT"/>
          </a:p>
        </p:txBody>
      </p:sp>
    </p:spTree>
    <p:extLst>
      <p:ext uri="{BB962C8B-B14F-4D97-AF65-F5344CB8AC3E}">
        <p14:creationId xmlns:p14="http://schemas.microsoft.com/office/powerpoint/2010/main" val="23909283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Allo stato attuale, in Sardegna, non si dispone di dati inerenti il tasso di incidenza dei tumori naso-sinusali in ambito lavorativo, non essendo stata ancora estesa l’attività del COR alla tenuta del Registro dei Tumori Naso-Sinusali e alla trasmissione dei relativi dati al </a:t>
            </a:r>
            <a:r>
              <a:rPr lang="it-IT" sz="1200" kern="1200" dirty="0" err="1">
                <a:solidFill>
                  <a:schemeClr val="tx1"/>
                </a:solidFill>
                <a:effectLst/>
                <a:latin typeface="+mn-lt"/>
                <a:ea typeface="+mn-ea"/>
                <a:cs typeface="+mn-cs"/>
              </a:rPr>
              <a:t>ReNaTuNS</a:t>
            </a:r>
            <a:r>
              <a:rPr lang="it-IT" sz="1200" kern="1200" dirty="0">
                <a:solidFill>
                  <a:schemeClr val="tx1"/>
                </a:solidFill>
                <a:effectLst/>
                <a:latin typeface="+mn-lt"/>
                <a:ea typeface="+mn-ea"/>
                <a:cs typeface="+mn-cs"/>
              </a:rPr>
              <a:t>. Si specifica comunque che </a:t>
            </a:r>
            <a:r>
              <a:rPr lang="it-IT" sz="1200" dirty="0">
                <a:solidFill>
                  <a:prstClr val="black"/>
                </a:solidFill>
              </a:rPr>
              <a:t>a breve potrà essere attivato il </a:t>
            </a:r>
            <a:r>
              <a:rPr lang="it-IT" sz="1200" dirty="0"/>
              <a:t>Registro regionale dei Tumori Naso-Sinusali in quanto </a:t>
            </a:r>
            <a:r>
              <a:rPr lang="it-IT" sz="1200" kern="1200" dirty="0">
                <a:solidFill>
                  <a:schemeClr val="tx1"/>
                </a:solidFill>
                <a:effectLst/>
                <a:latin typeface="+mn-lt"/>
                <a:ea typeface="+mn-ea"/>
                <a:cs typeface="+mn-cs"/>
              </a:rPr>
              <a:t>la regione Sardegna sta partecipando, mediante sottoscrizione di apposita convenzione, al Progetto finanziato dall’INAIL per il rafforzamento del </a:t>
            </a:r>
            <a:r>
              <a:rPr lang="it-IT" sz="1200" kern="1200" dirty="0" err="1">
                <a:solidFill>
                  <a:schemeClr val="tx1"/>
                </a:solidFill>
                <a:effectLst/>
                <a:latin typeface="+mn-lt"/>
                <a:ea typeface="+mn-ea"/>
                <a:cs typeface="+mn-cs"/>
              </a:rPr>
              <a:t>ReNaTuNS</a:t>
            </a:r>
            <a:r>
              <a:rPr lang="it-IT" sz="1200" kern="1200" dirty="0">
                <a:solidFill>
                  <a:schemeClr val="tx1"/>
                </a:solidFill>
                <a:effectLst/>
                <a:latin typeface="+mn-lt"/>
                <a:ea typeface="+mn-ea"/>
                <a:cs typeface="+mn-cs"/>
              </a:rPr>
              <a:t> “</a:t>
            </a:r>
            <a:r>
              <a:rPr lang="it-IT" sz="1200" i="1" kern="1200" dirty="0">
                <a:solidFill>
                  <a:schemeClr val="tx1"/>
                </a:solidFill>
                <a:effectLst/>
                <a:latin typeface="+mn-lt"/>
                <a:ea typeface="+mn-ea"/>
                <a:cs typeface="+mn-cs"/>
              </a:rPr>
              <a:t>Sviluppo della rete di sorveglianza epidemiologia dei tumori naso-sinusali attraverso il rafforzamento del registro nazionale (</a:t>
            </a:r>
            <a:r>
              <a:rPr lang="it-IT" sz="1200" i="1" kern="1200" dirty="0" err="1">
                <a:solidFill>
                  <a:schemeClr val="tx1"/>
                </a:solidFill>
                <a:effectLst/>
                <a:latin typeface="+mn-lt"/>
                <a:ea typeface="+mn-ea"/>
                <a:cs typeface="+mn-cs"/>
              </a:rPr>
              <a:t>ReNaTuNS</a:t>
            </a:r>
            <a:r>
              <a:rPr lang="it-IT" sz="1200" i="1" kern="1200" dirty="0">
                <a:solidFill>
                  <a:schemeClr val="tx1"/>
                </a:solidFill>
                <a:effectLst/>
                <a:latin typeface="+mn-lt"/>
                <a:ea typeface="+mn-ea"/>
                <a:cs typeface="+mn-cs"/>
              </a:rPr>
              <a:t>) per la prevenzione della malattia</a:t>
            </a:r>
            <a:r>
              <a:rPr lang="it-IT" sz="1200" kern="1200" dirty="0">
                <a:solidFill>
                  <a:schemeClr val="tx1"/>
                </a:solidFill>
                <a:effectLst/>
                <a:latin typeface="+mn-lt"/>
                <a:ea typeface="+mn-ea"/>
                <a:cs typeface="+mn-cs"/>
              </a:rPr>
              <a:t>”.</a:t>
            </a:r>
          </a:p>
          <a:p>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21</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Tra le neoplasie professionali, i tumori naso-sinusali di tipo epiteliale sono identificati come neoplasia con maggiore quota di casi di origine professionale, dopo il mesotelioma maligno indotto da esposizione ad amianto.</a:t>
            </a:r>
          </a:p>
          <a:p>
            <a:r>
              <a:rPr lang="it-IT" sz="1200" kern="1200" dirty="0">
                <a:solidFill>
                  <a:schemeClr val="tx1"/>
                </a:solidFill>
                <a:effectLst/>
                <a:latin typeface="+mn-lt"/>
                <a:ea typeface="+mn-ea"/>
                <a:cs typeface="+mn-cs"/>
              </a:rPr>
              <a:t>Tra gli agenti cancerogeni associati all’insorgenza dei tumori naso-sinusali, con evidenza certa di cancerogenicità per l’uomo riconosciuta dalla IARC, vi sono le polveri di legno duro.</a:t>
            </a:r>
          </a:p>
          <a:p>
            <a:pPr marL="0" marR="0" indent="0" algn="l" defTabSz="914400" rtl="0" eaLnBrk="1" fontAlgn="auto" latinLnBrk="0" hangingPunct="1">
              <a:lnSpc>
                <a:spcPct val="100000"/>
              </a:lnSpc>
              <a:spcBef>
                <a:spcPts val="0"/>
              </a:spcBef>
              <a:spcAft>
                <a:spcPts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3</a:t>
            </a:fld>
            <a:endParaRPr lang="it-IT"/>
          </a:p>
        </p:txBody>
      </p:sp>
    </p:spTree>
    <p:extLst>
      <p:ext uri="{BB962C8B-B14F-4D97-AF65-F5344CB8AC3E}">
        <p14:creationId xmlns:p14="http://schemas.microsoft.com/office/powerpoint/2010/main" val="772055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mn-lt"/>
                <a:ea typeface="+mn-ea"/>
                <a:cs typeface="+mn-cs"/>
              </a:rPr>
              <a:t>Ai fini dell’igiene industriale la polvere di legno si contraddistingue come una sospensione in aria delle particelle prodotte durante la lavorazione del legno, in quantità e qualità variabile in funzione delle specie legnose impiegate e della tipologia di lavorazione. Le polveri di legno sono costituite principalmente da cellulosa (40-50%), lignina e un numero elevato e variabile di sostanze di massa molecolare inferiore che possono influenzare in modo significativo le proprietà del legno. Questi includono estratti organici non polari (es. acidi grassi, acidi resinici, cere, alcoli, terpeni), estratti organici polari (tannini, flavonoidi, chinoni e </a:t>
            </a:r>
            <a:r>
              <a:rPr lang="it-IT" sz="1200" kern="1200" dirty="0" err="1">
                <a:solidFill>
                  <a:schemeClr val="tx1"/>
                </a:solidFill>
                <a:effectLst/>
                <a:latin typeface="+mn-lt"/>
                <a:ea typeface="+mn-ea"/>
                <a:cs typeface="+mn-cs"/>
              </a:rPr>
              <a:t>lignani</a:t>
            </a:r>
            <a:r>
              <a:rPr lang="it-IT" sz="1200" kern="1200" dirty="0">
                <a:solidFill>
                  <a:schemeClr val="tx1"/>
                </a:solidFill>
                <a:effectLst/>
                <a:latin typeface="+mn-lt"/>
                <a:ea typeface="+mn-ea"/>
                <a:cs typeface="+mn-cs"/>
              </a:rPr>
              <a:t>) ed estratti solubili in acqua (carboidrati, alcaloidi, proteine e materiale inorganico).</a:t>
            </a:r>
          </a:p>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4</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I legni vengono classificati dalla IARC (</a:t>
            </a:r>
            <a:r>
              <a:rPr lang="en-US" i="1" dirty="0"/>
              <a:t>International Agency for Research on Cancer)</a:t>
            </a:r>
            <a:r>
              <a:rPr lang="it-IT" sz="1200" kern="1200" dirty="0">
                <a:solidFill>
                  <a:schemeClr val="tx1"/>
                </a:solidFill>
                <a:effectLst/>
                <a:latin typeface="+mn-lt"/>
                <a:ea typeface="+mn-ea"/>
                <a:cs typeface="+mn-cs"/>
              </a:rPr>
              <a:t> in legni teneri e duri. Il termine duro non fa riferimento all’effettivo grado di durezza del legno, ma è la traduzione del termine inglese “</a:t>
            </a:r>
            <a:r>
              <a:rPr lang="it-IT" sz="1200" kern="1200" dirty="0" err="1">
                <a:solidFill>
                  <a:schemeClr val="tx1"/>
                </a:solidFill>
                <a:effectLst/>
                <a:latin typeface="+mn-lt"/>
                <a:ea typeface="+mn-ea"/>
                <a:cs typeface="+mn-cs"/>
              </a:rPr>
              <a:t>hardwood</a:t>
            </a:r>
            <a:r>
              <a:rPr lang="it-IT" sz="1200" kern="1200" dirty="0">
                <a:solidFill>
                  <a:schemeClr val="tx1"/>
                </a:solidFill>
                <a:effectLst/>
                <a:latin typeface="+mn-lt"/>
                <a:ea typeface="+mn-ea"/>
                <a:cs typeface="+mn-cs"/>
              </a:rPr>
              <a:t>”, utilizzato per indicare il legno ricavato da alberi della famiglia delle Angiosperme. In generale “i legni duri” sono rappresentati dalle latifoglie ed i teneri dalla conifere (</a:t>
            </a:r>
            <a:r>
              <a:rPr lang="it-IT" sz="1200" kern="1200" dirty="0" err="1">
                <a:solidFill>
                  <a:schemeClr val="tx1"/>
                </a:solidFill>
                <a:effectLst/>
                <a:latin typeface="+mn-lt"/>
                <a:ea typeface="+mn-ea"/>
                <a:cs typeface="+mn-cs"/>
              </a:rPr>
              <a:t>Gymnosperme</a:t>
            </a:r>
            <a:r>
              <a:rPr lang="it-IT" sz="1200" kern="1200" dirty="0">
                <a:solidFill>
                  <a:schemeClr val="tx1"/>
                </a:solidFill>
                <a:effectLst/>
                <a:latin typeface="+mn-lt"/>
                <a:ea typeface="+mn-ea"/>
                <a:cs typeface="+mn-cs"/>
              </a:rPr>
              <a:t>).</a:t>
            </a: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5</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Le attività lavorative che presentano il maggior rischio di esposizione alle polveri di legno duro sono quelle della lavorazione del legno grezzo, la produzione di sfogliati, compensati, la costruzione di infissi e mobili, la produzione di trucioli e </a:t>
            </a:r>
            <a:r>
              <a:rPr lang="it-IT" sz="1200" kern="1200" dirty="0" err="1">
                <a:solidFill>
                  <a:schemeClr val="tx1"/>
                </a:solidFill>
                <a:effectLst/>
                <a:latin typeface="+mn-lt"/>
                <a:ea typeface="+mn-ea"/>
                <a:cs typeface="+mn-cs"/>
              </a:rPr>
              <a:t>pellet</a:t>
            </a:r>
            <a:r>
              <a:rPr lang="it-IT" sz="1200" kern="1200" dirty="0">
                <a:solidFill>
                  <a:schemeClr val="tx1"/>
                </a:solidFill>
                <a:effectLst/>
                <a:latin typeface="+mn-lt"/>
                <a:ea typeface="+mn-ea"/>
                <a:cs typeface="+mn-cs"/>
              </a:rPr>
              <a:t>, etc., inquadrabili come aziende appartenenti al comparto “06 Industria del Legno” (Gruppo ATECO 16) e “Commercio all'ingrosso di legname, semilavorati in legno e legno artificiale” (codice ATECO 46.73.1).</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6</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La quantità e dimensione della particelle del legno prodotte dipendono dalla tipologia di macchinario e dalle caratteristiche del legno stesso. Il contatto con le polveri può avvenire, oltre che durante le fasi di lavorazione, anche nelle operazioni di pulizia dei sistemi di raccolta (sostituzione o svuotamento dei contenitori di deposito) o abbattimento delle polveri stesse (pulizia dei filtri dei macchinari). Nella slide son riportare le attività</a:t>
            </a:r>
            <a:r>
              <a:rPr lang="it-IT" sz="1200" kern="1200" baseline="0" dirty="0">
                <a:solidFill>
                  <a:schemeClr val="tx1"/>
                </a:solidFill>
                <a:effectLst/>
                <a:latin typeface="+mn-lt"/>
                <a:ea typeface="+mn-ea"/>
                <a:cs typeface="+mn-cs"/>
              </a:rPr>
              <a:t> più comuni nella seconda lavorazione del legno (intesa come la fase di lavorazione di tavole grezze per la produzione di elementi regolari e a misura). Tra le attività riportate, la carteggiatura è quella che determina la maggiore produzione di polveri </a:t>
            </a:r>
            <a:r>
              <a:rPr lang="it-IT" sz="1200" kern="1200" baseline="0" dirty="0" err="1">
                <a:solidFill>
                  <a:schemeClr val="tx1"/>
                </a:solidFill>
                <a:effectLst/>
                <a:latin typeface="+mn-lt"/>
                <a:ea typeface="+mn-ea"/>
                <a:cs typeface="+mn-cs"/>
              </a:rPr>
              <a:t>aerodisperse</a:t>
            </a:r>
            <a:r>
              <a:rPr lang="it-IT" sz="1200" kern="1200" baseline="0" dirty="0">
                <a:solidFill>
                  <a:schemeClr val="tx1"/>
                </a:solidFill>
                <a:effectLst/>
                <a:latin typeface="+mn-lt"/>
                <a:ea typeface="+mn-ea"/>
                <a:cs typeface="+mn-cs"/>
              </a:rPr>
              <a:t> (una media di circa 4 mg/m3, a differenza delle altre con una media di circa 3 mg/m3).</a:t>
            </a:r>
            <a:endParaRPr lang="it-IT" sz="1200" kern="1200" dirty="0">
              <a:solidFill>
                <a:schemeClr val="tx1"/>
              </a:solidFill>
              <a:effectLst/>
              <a:latin typeface="+mn-lt"/>
              <a:ea typeface="+mn-ea"/>
              <a:cs typeface="+mn-cs"/>
            </a:endParaRPr>
          </a:p>
        </p:txBody>
      </p:sp>
      <p:sp>
        <p:nvSpPr>
          <p:cNvPr id="4" name="Segnaposto numero diapositiva 3"/>
          <p:cNvSpPr>
            <a:spLocks noGrp="1"/>
          </p:cNvSpPr>
          <p:nvPr>
            <p:ph type="sldNum" sz="quarter" idx="10"/>
          </p:nvPr>
        </p:nvSpPr>
        <p:spPr/>
        <p:txBody>
          <a:bodyPr/>
          <a:lstStyle/>
          <a:p>
            <a:fld id="{00E04FF1-C35F-450E-9D8C-B1490824EF48}" type="slidenum">
              <a:rPr lang="it-IT" smtClean="0"/>
              <a:t>7</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L’esposizione</a:t>
            </a:r>
            <a:r>
              <a:rPr lang="it-IT" baseline="0" dirty="0"/>
              <a:t> alle polveri di legno avviene per via inalatoria (attraverso le vie respiratorie) e per contatto diretto (attraverso le mucose e la cute).</a:t>
            </a:r>
          </a:p>
          <a:p>
            <a:r>
              <a:rPr lang="it-IT" baseline="0" dirty="0"/>
              <a:t>Le polveri di legno duro possono avere effetti non cancerogeni (effetto irritante, sensibilizzante, tossico) o sviluppare tumori.</a:t>
            </a:r>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8</a:t>
            </a:fld>
            <a:endParaRPr lang="it-IT"/>
          </a:p>
        </p:txBody>
      </p:sp>
    </p:spTree>
    <p:extLst>
      <p:ext uri="{BB962C8B-B14F-4D97-AF65-F5344CB8AC3E}">
        <p14:creationId xmlns:p14="http://schemas.microsoft.com/office/powerpoint/2010/main" val="40128211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00E04FF1-C35F-450E-9D8C-B1490824EF48}" type="slidenum">
              <a:rPr lang="it-IT" smtClean="0"/>
              <a:t>9</a:t>
            </a:fld>
            <a:endParaRPr lang="it-IT"/>
          </a:p>
        </p:txBody>
      </p:sp>
    </p:spTree>
    <p:extLst>
      <p:ext uri="{BB962C8B-B14F-4D97-AF65-F5344CB8AC3E}">
        <p14:creationId xmlns:p14="http://schemas.microsoft.com/office/powerpoint/2010/main" val="4012821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252072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731363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3980685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37892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658E400-C05E-44FE-B577-0B3EB2D5FFBF}" type="datetimeFigureOut">
              <a:rPr lang="it-IT" smtClean="0"/>
              <a:t>05/04/2022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3274592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6658E400-C05E-44FE-B577-0B3EB2D5FFBF}" type="datetimeFigureOut">
              <a:rPr lang="it-IT" smtClean="0"/>
              <a:t>05/04/2022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192360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6658E400-C05E-44FE-B577-0B3EB2D5FFBF}" type="datetimeFigureOut">
              <a:rPr lang="it-IT" smtClean="0"/>
              <a:t>05/04/2022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5350729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6658E400-C05E-44FE-B577-0B3EB2D5FFBF}" type="datetimeFigureOut">
              <a:rPr lang="it-IT" smtClean="0"/>
              <a:t>05/04/2022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6024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658E400-C05E-44FE-B577-0B3EB2D5FFBF}" type="datetimeFigureOut">
              <a:rPr lang="it-IT" smtClean="0"/>
              <a:t>05/04/2022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383735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658E400-C05E-44FE-B577-0B3EB2D5FFBF}" type="datetimeFigureOut">
              <a:rPr lang="it-IT" smtClean="0"/>
              <a:t>05/04/2022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16985297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658E400-C05E-44FE-B577-0B3EB2D5FFBF}" type="datetimeFigureOut">
              <a:rPr lang="it-IT" smtClean="0"/>
              <a:t>05/04/2022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7A14E85-ECAE-431A-A9AC-060712226F0F}" type="slidenum">
              <a:rPr lang="it-IT" smtClean="0"/>
              <a:t>‹N›</a:t>
            </a:fld>
            <a:endParaRPr lang="it-IT"/>
          </a:p>
        </p:txBody>
      </p:sp>
    </p:spTree>
    <p:extLst>
      <p:ext uri="{BB962C8B-B14F-4D97-AF65-F5344CB8AC3E}">
        <p14:creationId xmlns:p14="http://schemas.microsoft.com/office/powerpoint/2010/main" val="605544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8E400-C05E-44FE-B577-0B3EB2D5FFBF}" type="datetimeFigureOut">
              <a:rPr lang="it-IT" smtClean="0"/>
              <a:t>05/04/2022</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A14E85-ECAE-431A-A9AC-060712226F0F}" type="slidenum">
              <a:rPr lang="it-IT" smtClean="0"/>
              <a:t>‹N›</a:t>
            </a:fld>
            <a:endParaRPr lang="it-IT"/>
          </a:p>
        </p:txBody>
      </p:sp>
    </p:spTree>
    <p:extLst>
      <p:ext uri="{BB962C8B-B14F-4D97-AF65-F5344CB8AC3E}">
        <p14:creationId xmlns:p14="http://schemas.microsoft.com/office/powerpoint/2010/main" val="2459846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6.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7.jpe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5.jpeg"/><Relationship Id="rId7"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image" Target="../media/image27.png"/><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36351" y="783806"/>
            <a:ext cx="8271297" cy="2693045"/>
          </a:xfrm>
          <a:prstGeom prst="rect">
            <a:avLst/>
          </a:prstGeom>
        </p:spPr>
        <p:txBody>
          <a:bodyPr wrap="square">
            <a:spAutoFit/>
          </a:bodyPr>
          <a:lstStyle/>
          <a:p>
            <a:pPr algn="ctr">
              <a:spcAft>
                <a:spcPts val="1200"/>
              </a:spcAft>
            </a:pPr>
            <a:r>
              <a:rPr lang="it-IT" sz="2400" b="1" dirty="0">
                <a:solidFill>
                  <a:srgbClr val="00B050"/>
                </a:solidFill>
              </a:rPr>
              <a:t>Piano Regionale della Prevenzione 2020-2025</a:t>
            </a:r>
          </a:p>
          <a:p>
            <a:pPr algn="ctr">
              <a:spcAft>
                <a:spcPts val="1800"/>
              </a:spcAft>
            </a:pPr>
            <a:r>
              <a:rPr lang="it-IT" sz="2400" b="1" dirty="0">
                <a:solidFill>
                  <a:srgbClr val="00B050"/>
                </a:solidFill>
              </a:rPr>
              <a:t>Programma Predefinito PP8</a:t>
            </a:r>
          </a:p>
          <a:p>
            <a:pPr algn="ctr"/>
            <a:endParaRPr lang="it-IT" sz="2400" b="1" dirty="0">
              <a:solidFill>
                <a:schemeClr val="accent1">
                  <a:lumMod val="75000"/>
                </a:schemeClr>
              </a:solidFill>
            </a:endParaRPr>
          </a:p>
          <a:p>
            <a:pPr algn="ctr"/>
            <a:r>
              <a:rPr lang="it-IT" sz="2400" b="1" dirty="0">
                <a:solidFill>
                  <a:srgbClr val="0000FF"/>
                </a:solidFill>
              </a:rPr>
              <a:t>PIANO MIRATO DI PREVENZIONE </a:t>
            </a:r>
          </a:p>
          <a:p>
            <a:pPr algn="ctr"/>
            <a:r>
              <a:rPr lang="it-IT" sz="2400" b="1" dirty="0">
                <a:solidFill>
                  <a:srgbClr val="0000FF"/>
                </a:solidFill>
              </a:rPr>
              <a:t>DEL RISCHIO CANCEROGENO PER ESPOSIZIONE PROFESSIONALE </a:t>
            </a:r>
          </a:p>
          <a:p>
            <a:pPr algn="ctr"/>
            <a:r>
              <a:rPr lang="it-IT" sz="2400" b="1" dirty="0">
                <a:solidFill>
                  <a:srgbClr val="0000FF"/>
                </a:solidFill>
              </a:rPr>
              <a:t>A POLVERI DI LEGNO DURO</a:t>
            </a:r>
          </a:p>
        </p:txBody>
      </p:sp>
      <p:pic>
        <p:nvPicPr>
          <p:cNvPr id="1026" name="Picture 2" descr="Esposizione a polveri di legn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2869" y="3680104"/>
            <a:ext cx="3994473" cy="29958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Rettangolo 5"/>
          <p:cNvSpPr/>
          <p:nvPr/>
        </p:nvSpPr>
        <p:spPr>
          <a:xfrm>
            <a:off x="4788024" y="3592983"/>
            <a:ext cx="4176464" cy="3046988"/>
          </a:xfrm>
          <a:prstGeom prst="rect">
            <a:avLst/>
          </a:prstGeom>
        </p:spPr>
        <p:txBody>
          <a:bodyPr wrap="square">
            <a:spAutoFit/>
          </a:bodyPr>
          <a:lstStyle/>
          <a:p>
            <a:endParaRPr lang="it-IT" sz="4000" b="1" dirty="0">
              <a:solidFill>
                <a:schemeClr val="accent6">
                  <a:lumMod val="75000"/>
                </a:schemeClr>
              </a:solidFill>
            </a:endParaRPr>
          </a:p>
          <a:p>
            <a:r>
              <a:rPr lang="it-IT" sz="4000" b="1" dirty="0">
                <a:solidFill>
                  <a:schemeClr val="accent6">
                    <a:lumMod val="75000"/>
                  </a:schemeClr>
                </a:solidFill>
              </a:rPr>
              <a:t>SEMINARIO DI AVVIO</a:t>
            </a:r>
          </a:p>
          <a:p>
            <a:endParaRPr lang="it-IT" sz="2400" b="1" dirty="0">
              <a:solidFill>
                <a:schemeClr val="accent6">
                  <a:lumMod val="75000"/>
                </a:schemeClr>
              </a:solidFill>
            </a:endParaRPr>
          </a:p>
          <a:p>
            <a:r>
              <a:rPr lang="it-IT" sz="2400" b="1" dirty="0">
                <a:solidFill>
                  <a:schemeClr val="accent6">
                    <a:lumMod val="75000"/>
                  </a:schemeClr>
                </a:solidFill>
              </a:rPr>
              <a:t>Data – ora</a:t>
            </a:r>
          </a:p>
          <a:p>
            <a:r>
              <a:rPr lang="it-IT" sz="2400" b="1" dirty="0">
                <a:solidFill>
                  <a:schemeClr val="accent6">
                    <a:lumMod val="75000"/>
                  </a:schemeClr>
                </a:solidFill>
              </a:rPr>
              <a:t>Luogo</a:t>
            </a:r>
            <a:endParaRPr lang="it-IT" sz="2800" b="1" dirty="0">
              <a:solidFill>
                <a:schemeClr val="accent6">
                  <a:lumMod val="75000"/>
                </a:schemeClr>
              </a:solidFill>
            </a:endParaRPr>
          </a:p>
        </p:txBody>
      </p:sp>
      <p:pic>
        <p:nvPicPr>
          <p:cNvPr id="3" name="Immagine 2"/>
          <p:cNvPicPr>
            <a:picLocks noChangeAspect="1"/>
          </p:cNvPicPr>
          <p:nvPr/>
        </p:nvPicPr>
        <p:blipFill>
          <a:blip r:embed="rId4"/>
          <a:stretch>
            <a:fillRect/>
          </a:stretch>
        </p:blipFill>
        <p:spPr>
          <a:xfrm>
            <a:off x="7652256" y="98040"/>
            <a:ext cx="561850" cy="604522"/>
          </a:xfrm>
          <a:prstGeom prst="rect">
            <a:avLst/>
          </a:prstGeom>
        </p:spPr>
      </p:pic>
      <p:sp>
        <p:nvSpPr>
          <p:cNvPr id="5" name="CasellaDiTesto 4"/>
          <p:cNvSpPr txBox="1"/>
          <p:nvPr/>
        </p:nvSpPr>
        <p:spPr>
          <a:xfrm>
            <a:off x="8100392" y="141659"/>
            <a:ext cx="1025686" cy="400110"/>
          </a:xfrm>
          <a:prstGeom prst="rect">
            <a:avLst/>
          </a:prstGeom>
          <a:noFill/>
        </p:spPr>
        <p:txBody>
          <a:bodyPr wrap="square" rtlCol="0">
            <a:spAutoFit/>
          </a:bodyPr>
          <a:lstStyle/>
          <a:p>
            <a:r>
              <a:rPr lang="it-IT" sz="1000" b="1" dirty="0" err="1"/>
              <a:t>SPreSAL</a:t>
            </a:r>
            <a:r>
              <a:rPr lang="it-IT" sz="1000" b="1" dirty="0"/>
              <a:t> di</a:t>
            </a:r>
          </a:p>
          <a:p>
            <a:r>
              <a:rPr lang="it-IT" sz="1000" b="1" dirty="0"/>
              <a:t>_________ </a:t>
            </a:r>
          </a:p>
        </p:txBody>
      </p:sp>
      <p:pic>
        <p:nvPicPr>
          <p:cNvPr id="8" name="Immagine 7">
            <a:extLst>
              <a:ext uri="{FF2B5EF4-FFF2-40B4-BE49-F238E27FC236}">
                <a16:creationId xmlns:a16="http://schemas.microsoft.com/office/drawing/2014/main" id="{CCE66975-0AF3-42A7-9A88-28310347707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0777" y="11254"/>
            <a:ext cx="2843809" cy="728933"/>
          </a:xfrm>
          <a:prstGeom prst="rect">
            <a:avLst/>
          </a:prstGeom>
          <a:noFill/>
          <a:ln>
            <a:noFill/>
          </a:ln>
        </p:spPr>
      </p:pic>
      <p:pic>
        <p:nvPicPr>
          <p:cNvPr id="9" name="Immagine 8">
            <a:extLst>
              <a:ext uri="{FF2B5EF4-FFF2-40B4-BE49-F238E27FC236}">
                <a16:creationId xmlns:a16="http://schemas.microsoft.com/office/drawing/2014/main" id="{79B7722D-5F17-4D49-AEF4-C404F321BC75}"/>
              </a:ext>
            </a:extLst>
          </p:cNvPr>
          <p:cNvPicPr>
            <a:picLocks noChangeAspect="1"/>
          </p:cNvPicPr>
          <p:nvPr/>
        </p:nvPicPr>
        <p:blipFill>
          <a:blip r:embed="rId4"/>
          <a:stretch>
            <a:fillRect/>
          </a:stretch>
        </p:blipFill>
        <p:spPr>
          <a:xfrm>
            <a:off x="3779912" y="11254"/>
            <a:ext cx="561850" cy="604522"/>
          </a:xfrm>
          <a:prstGeom prst="rect">
            <a:avLst/>
          </a:prstGeom>
        </p:spPr>
      </p:pic>
      <p:sp>
        <p:nvSpPr>
          <p:cNvPr id="10" name="CasellaDiTesto 9">
            <a:extLst>
              <a:ext uri="{FF2B5EF4-FFF2-40B4-BE49-F238E27FC236}">
                <a16:creationId xmlns:a16="http://schemas.microsoft.com/office/drawing/2014/main" id="{B51192E9-5125-4FB6-B530-6690DD63014A}"/>
              </a:ext>
            </a:extLst>
          </p:cNvPr>
          <p:cNvSpPr txBox="1"/>
          <p:nvPr/>
        </p:nvSpPr>
        <p:spPr>
          <a:xfrm>
            <a:off x="4211960" y="73677"/>
            <a:ext cx="1823319" cy="400110"/>
          </a:xfrm>
          <a:prstGeom prst="rect">
            <a:avLst/>
          </a:prstGeom>
          <a:noFill/>
        </p:spPr>
        <p:txBody>
          <a:bodyPr wrap="square" rtlCol="0">
            <a:spAutoFit/>
          </a:bodyPr>
          <a:lstStyle/>
          <a:p>
            <a:r>
              <a:rPr lang="it-IT" sz="1000" b="1" dirty="0"/>
              <a:t>Capofila</a:t>
            </a:r>
          </a:p>
          <a:p>
            <a:r>
              <a:rPr lang="it-IT" sz="1000" b="1" dirty="0" err="1"/>
              <a:t>SPreSAL</a:t>
            </a:r>
            <a:r>
              <a:rPr lang="it-IT" sz="1000" b="1" dirty="0"/>
              <a:t> sede di Carbonia </a:t>
            </a:r>
          </a:p>
        </p:txBody>
      </p:sp>
    </p:spTree>
    <p:extLst>
      <p:ext uri="{BB962C8B-B14F-4D97-AF65-F5344CB8AC3E}">
        <p14:creationId xmlns:p14="http://schemas.microsoft.com/office/powerpoint/2010/main" val="6363451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o 9"/>
          <p:cNvGrpSpPr/>
          <p:nvPr/>
        </p:nvGrpSpPr>
        <p:grpSpPr>
          <a:xfrm>
            <a:off x="219159" y="891542"/>
            <a:ext cx="8752615" cy="5844883"/>
            <a:chOff x="9540552" y="713833"/>
            <a:chExt cx="8752615" cy="5844883"/>
          </a:xfrm>
        </p:grpSpPr>
        <p:pic>
          <p:nvPicPr>
            <p:cNvPr id="11" name="Picture 2" descr="Il medico del lavoro"/>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540552" y="742862"/>
              <a:ext cx="8712968" cy="58158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Rettangolo 11"/>
            <p:cNvSpPr/>
            <p:nvPr/>
          </p:nvSpPr>
          <p:spPr>
            <a:xfrm>
              <a:off x="9580199" y="713833"/>
              <a:ext cx="8712968" cy="5815854"/>
            </a:xfrm>
            <a:prstGeom prst="rect">
              <a:avLst/>
            </a:prstGeom>
            <a:solidFill>
              <a:schemeClr val="bg1">
                <a:alpha val="83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 name="Rettangolo 1"/>
          <p:cNvSpPr/>
          <p:nvPr/>
        </p:nvSpPr>
        <p:spPr>
          <a:xfrm>
            <a:off x="457311" y="2564904"/>
            <a:ext cx="5688632" cy="2793842"/>
          </a:xfrm>
          <a:prstGeom prst="rect">
            <a:avLst/>
          </a:prstGeom>
        </p:spPr>
        <p:txBody>
          <a:bodyPr wrap="square">
            <a:spAutoFit/>
          </a:bodyPr>
          <a:lstStyle/>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Alveolite allergica estrinseca</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Bronchite cronica</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Asma bronchiale di tipo allergico</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Rinite vasomotoria</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Dermatiti allergica</a:t>
            </a:r>
          </a:p>
        </p:txBody>
      </p:sp>
      <p:sp>
        <p:nvSpPr>
          <p:cNvPr id="8" name="Rectangle 2"/>
          <p:cNvSpPr>
            <a:spLocks noChangeArrowheads="1"/>
          </p:cNvSpPr>
          <p:nvPr/>
        </p:nvSpPr>
        <p:spPr bwMode="auto">
          <a:xfrm flipV="1">
            <a:off x="169313" y="63245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4098" name="Picture 2" descr="Online sul portale Inail il primo rapporto del Registro nazionale dei tumori  naso-sinusali - INA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53363" y="3861048"/>
            <a:ext cx="3328918" cy="24966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Rettangolo arrotondato 6"/>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Effetti sulla salute</a:t>
            </a:r>
          </a:p>
        </p:txBody>
      </p:sp>
      <p:sp>
        <p:nvSpPr>
          <p:cNvPr id="13" name="Rettangolo arrotondato 12"/>
          <p:cNvSpPr/>
          <p:nvPr/>
        </p:nvSpPr>
        <p:spPr>
          <a:xfrm>
            <a:off x="508105" y="1772816"/>
            <a:ext cx="2577507" cy="609912"/>
          </a:xfrm>
          <a:prstGeom prst="roundRect">
            <a:avLst>
              <a:gd name="adj" fmla="val 43050"/>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b="1" i="1" dirty="0">
                <a:solidFill>
                  <a:prstClr val="black"/>
                </a:solidFill>
              </a:rPr>
              <a:t>SENSIBILIZZAZIONE</a:t>
            </a:r>
            <a:endParaRPr lang="it-IT" sz="2000" dirty="0"/>
          </a:p>
        </p:txBody>
      </p:sp>
      <p:pic>
        <p:nvPicPr>
          <p:cNvPr id="14" name="Immagine 13">
            <a:extLst>
              <a:ext uri="{FF2B5EF4-FFF2-40B4-BE49-F238E27FC236}">
                <a16:creationId xmlns:a16="http://schemas.microsoft.com/office/drawing/2014/main" id="{CAB03E51-4E75-4DA0-8D8A-E347DA31BC15}"/>
              </a:ext>
            </a:extLst>
          </p:cNvPr>
          <p:cNvPicPr>
            <a:picLocks noChangeAspect="1"/>
          </p:cNvPicPr>
          <p:nvPr/>
        </p:nvPicPr>
        <p:blipFill>
          <a:blip r:embed="rId6"/>
          <a:stretch>
            <a:fillRect/>
          </a:stretch>
        </p:blipFill>
        <p:spPr>
          <a:xfrm>
            <a:off x="0" y="0"/>
            <a:ext cx="561850" cy="604522"/>
          </a:xfrm>
          <a:prstGeom prst="rect">
            <a:avLst/>
          </a:prstGeom>
        </p:spPr>
      </p:pic>
      <p:sp>
        <p:nvSpPr>
          <p:cNvPr id="15" name="CasellaDiTesto 14">
            <a:extLst>
              <a:ext uri="{FF2B5EF4-FFF2-40B4-BE49-F238E27FC236}">
                <a16:creationId xmlns:a16="http://schemas.microsoft.com/office/drawing/2014/main" id="{B9692479-ADC4-4D9A-8C21-4DE23E9F1EB8}"/>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6" name="Rettangolo 15">
            <a:extLst>
              <a:ext uri="{FF2B5EF4-FFF2-40B4-BE49-F238E27FC236}">
                <a16:creationId xmlns:a16="http://schemas.microsoft.com/office/drawing/2014/main" id="{B100DE4B-E33F-4D14-AD03-1F7BBC336ED7}"/>
              </a:ext>
            </a:extLst>
          </p:cNvPr>
          <p:cNvSpPr/>
          <p:nvPr/>
        </p:nvSpPr>
        <p:spPr>
          <a:xfrm>
            <a:off x="2311541" y="397762"/>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5723858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uppo 9"/>
          <p:cNvGrpSpPr/>
          <p:nvPr/>
        </p:nvGrpSpPr>
        <p:grpSpPr>
          <a:xfrm>
            <a:off x="219159" y="891542"/>
            <a:ext cx="8752615" cy="5844883"/>
            <a:chOff x="9540552" y="713833"/>
            <a:chExt cx="8752615" cy="5844883"/>
          </a:xfrm>
        </p:grpSpPr>
        <p:pic>
          <p:nvPicPr>
            <p:cNvPr id="11" name="Picture 2" descr="Il medico del lavoro"/>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540552" y="742862"/>
              <a:ext cx="8712968" cy="58158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Rettangolo 11"/>
            <p:cNvSpPr/>
            <p:nvPr/>
          </p:nvSpPr>
          <p:spPr>
            <a:xfrm>
              <a:off x="9580199" y="713833"/>
              <a:ext cx="8712968" cy="5815854"/>
            </a:xfrm>
            <a:prstGeom prst="rect">
              <a:avLst/>
            </a:prstGeom>
            <a:solidFill>
              <a:schemeClr val="bg1">
                <a:alpha val="83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pic>
        <p:nvPicPr>
          <p:cNvPr id="7170" name="Picture 2" descr="Il medico del lavoro"/>
          <p:cNvPicPr>
            <a:picLocks noChangeAspect="1" noChangeArrowheads="1"/>
          </p:cNvPicPr>
          <p:nvPr/>
        </p:nvPicPr>
        <p:blipFill>
          <a:blip r:embed="rId5">
            <a:extLst>
              <a:ext uri="{BEBA8EAE-BF5A-486C-A8C5-ECC9F3942E4B}">
                <a14:imgProps xmlns:a14="http://schemas.microsoft.com/office/drawing/2010/main">
                  <a14:imgLayer r:embed="rId4">
                    <a14:imgEffect>
                      <a14:sharpenSoften amount="-7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5214275" y="4169823"/>
            <a:ext cx="3717852" cy="24816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ettangolo 1"/>
          <p:cNvSpPr/>
          <p:nvPr/>
        </p:nvSpPr>
        <p:spPr>
          <a:xfrm>
            <a:off x="611560" y="2492896"/>
            <a:ext cx="5688632" cy="2862322"/>
          </a:xfrm>
          <a:prstGeom prst="rect">
            <a:avLst/>
          </a:prstGeom>
        </p:spPr>
        <p:txBody>
          <a:bodyPr wrap="square">
            <a:spAutoFit/>
          </a:bodyPr>
          <a:lstStyle/>
          <a:p>
            <a:pPr>
              <a:lnSpc>
                <a:spcPct val="150000"/>
              </a:lnSpc>
            </a:pPr>
            <a:r>
              <a:rPr lang="it-IT" sz="2400" dirty="0">
                <a:latin typeface="Arial" panose="020B0604020202020204" pitchFamily="34" charset="0"/>
                <a:cs typeface="Arial" panose="020B0604020202020204" pitchFamily="34" charset="0"/>
              </a:rPr>
              <a:t>Sintomatologia </a:t>
            </a:r>
            <a:r>
              <a:rPr lang="it-IT" sz="2400" dirty="0" err="1">
                <a:latin typeface="Arial" panose="020B0604020202020204" pitchFamily="34" charset="0"/>
                <a:cs typeface="Arial" panose="020B0604020202020204" pitchFamily="34" charset="0"/>
              </a:rPr>
              <a:t>simil</a:t>
            </a:r>
            <a:r>
              <a:rPr lang="it-IT" sz="2400" dirty="0">
                <a:latin typeface="Arial" panose="020B0604020202020204" pitchFamily="34" charset="0"/>
                <a:cs typeface="Arial" panose="020B0604020202020204" pitchFamily="34" charset="0"/>
              </a:rPr>
              <a:t>-influenzale</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febbre</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brividi</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astenia</a:t>
            </a:r>
          </a:p>
          <a:p>
            <a:pPr marL="285750" indent="-285750">
              <a:lnSpc>
                <a:spcPct val="150000"/>
              </a:lnSpc>
              <a:buFont typeface="Wingdings" panose="05000000000000000000" pitchFamily="2" charset="2"/>
              <a:buChar char="Ø"/>
            </a:pPr>
            <a:r>
              <a:rPr lang="it-IT" sz="2400" dirty="0">
                <a:latin typeface="Arial" panose="020B0604020202020204" pitchFamily="34" charset="0"/>
                <a:cs typeface="Arial" panose="020B0604020202020204" pitchFamily="34" charset="0"/>
              </a:rPr>
              <a:t>tosse secca</a:t>
            </a:r>
          </a:p>
        </p:txBody>
      </p:sp>
      <p:sp>
        <p:nvSpPr>
          <p:cNvPr id="8" name="Rectangle 2"/>
          <p:cNvSpPr>
            <a:spLocks noChangeArrowheads="1"/>
          </p:cNvSpPr>
          <p:nvPr/>
        </p:nvSpPr>
        <p:spPr bwMode="auto">
          <a:xfrm flipV="1">
            <a:off x="258806" y="606187"/>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7" name="Rettangolo arrotondato 6"/>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Effetti sulla salute</a:t>
            </a:r>
          </a:p>
        </p:txBody>
      </p:sp>
      <p:sp>
        <p:nvSpPr>
          <p:cNvPr id="13" name="Rettangolo arrotondato 12"/>
          <p:cNvSpPr/>
          <p:nvPr/>
        </p:nvSpPr>
        <p:spPr>
          <a:xfrm>
            <a:off x="508105" y="1772816"/>
            <a:ext cx="2577507" cy="609912"/>
          </a:xfrm>
          <a:prstGeom prst="roundRect">
            <a:avLst>
              <a:gd name="adj" fmla="val 43050"/>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b="1" i="1" dirty="0">
                <a:solidFill>
                  <a:prstClr val="black"/>
                </a:solidFill>
              </a:rPr>
              <a:t>AZIONE TOSSICA</a:t>
            </a:r>
            <a:endParaRPr lang="it-IT" sz="2000" dirty="0"/>
          </a:p>
        </p:txBody>
      </p:sp>
      <p:pic>
        <p:nvPicPr>
          <p:cNvPr id="14" name="Immagine 13">
            <a:extLst>
              <a:ext uri="{FF2B5EF4-FFF2-40B4-BE49-F238E27FC236}">
                <a16:creationId xmlns:a16="http://schemas.microsoft.com/office/drawing/2014/main" id="{5D1C0231-73C0-4035-A78B-CB796D9C07A7}"/>
              </a:ext>
            </a:extLst>
          </p:cNvPr>
          <p:cNvPicPr>
            <a:picLocks noChangeAspect="1"/>
          </p:cNvPicPr>
          <p:nvPr/>
        </p:nvPicPr>
        <p:blipFill>
          <a:blip r:embed="rId6"/>
          <a:stretch>
            <a:fillRect/>
          </a:stretch>
        </p:blipFill>
        <p:spPr>
          <a:xfrm>
            <a:off x="0" y="0"/>
            <a:ext cx="561850" cy="604522"/>
          </a:xfrm>
          <a:prstGeom prst="rect">
            <a:avLst/>
          </a:prstGeom>
        </p:spPr>
      </p:pic>
      <p:sp>
        <p:nvSpPr>
          <p:cNvPr id="15" name="CasellaDiTesto 14">
            <a:extLst>
              <a:ext uri="{FF2B5EF4-FFF2-40B4-BE49-F238E27FC236}">
                <a16:creationId xmlns:a16="http://schemas.microsoft.com/office/drawing/2014/main" id="{63C43CC6-2A7E-416A-A330-1E22F49FA7C3}"/>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6" name="Rettangolo 15">
            <a:extLst>
              <a:ext uri="{FF2B5EF4-FFF2-40B4-BE49-F238E27FC236}">
                <a16:creationId xmlns:a16="http://schemas.microsoft.com/office/drawing/2014/main" id="{3DE5AE3B-6EE6-48CE-8C24-ACB8FFFB7AD9}"/>
              </a:ext>
            </a:extLst>
          </p:cNvPr>
          <p:cNvSpPr/>
          <p:nvPr/>
        </p:nvSpPr>
        <p:spPr>
          <a:xfrm>
            <a:off x="2443930" y="382143"/>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3559614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o 11"/>
          <p:cNvGrpSpPr/>
          <p:nvPr/>
        </p:nvGrpSpPr>
        <p:grpSpPr>
          <a:xfrm>
            <a:off x="219159" y="891542"/>
            <a:ext cx="8752615" cy="5844883"/>
            <a:chOff x="9540552" y="713833"/>
            <a:chExt cx="8752615" cy="5844883"/>
          </a:xfrm>
        </p:grpSpPr>
        <p:pic>
          <p:nvPicPr>
            <p:cNvPr id="13" name="Picture 2" descr="Il medico del lavoro"/>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540552" y="742862"/>
              <a:ext cx="8712968" cy="58158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6" name="Rettangolo 15"/>
            <p:cNvSpPr/>
            <p:nvPr/>
          </p:nvSpPr>
          <p:spPr>
            <a:xfrm>
              <a:off x="9580199" y="713833"/>
              <a:ext cx="8712968" cy="5815854"/>
            </a:xfrm>
            <a:prstGeom prst="rect">
              <a:avLst/>
            </a:prstGeom>
            <a:solidFill>
              <a:schemeClr val="bg1">
                <a:alpha val="83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Polveri di legno duro e cancerogenicità</a:t>
            </a:r>
          </a:p>
        </p:txBody>
      </p:sp>
      <p:sp>
        <p:nvSpPr>
          <p:cNvPr id="22" name="Rettangolo 21"/>
          <p:cNvSpPr/>
          <p:nvPr/>
        </p:nvSpPr>
        <p:spPr>
          <a:xfrm>
            <a:off x="4756577" y="4149080"/>
            <a:ext cx="3328671" cy="646331"/>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it-IT" sz="2000" i="1" dirty="0">
                <a:solidFill>
                  <a:prstClr val="black"/>
                </a:solidFill>
                <a:latin typeface="Calibri"/>
              </a:rPr>
              <a:t>Cancerogene per l’uomo</a:t>
            </a:r>
          </a:p>
          <a:p>
            <a:pPr algn="ctr"/>
            <a:r>
              <a:rPr lang="it-IT" sz="1600" i="1" dirty="0">
                <a:solidFill>
                  <a:prstClr val="black"/>
                </a:solidFill>
                <a:latin typeface="Calibri"/>
              </a:rPr>
              <a:t>(Gruppo 1)</a:t>
            </a:r>
            <a:endParaRPr lang="it-IT" sz="1600" dirty="0"/>
          </a:p>
        </p:txBody>
      </p:sp>
      <p:sp>
        <p:nvSpPr>
          <p:cNvPr id="24" name="Rettangolo 23"/>
          <p:cNvSpPr/>
          <p:nvPr/>
        </p:nvSpPr>
        <p:spPr>
          <a:xfrm>
            <a:off x="4533917" y="2752133"/>
            <a:ext cx="3551331" cy="461665"/>
          </a:xfrm>
          <a:prstGeom prst="rect">
            <a:avLst/>
          </a:prstGeom>
        </p:spPr>
        <p:txBody>
          <a:bodyPr wrap="square">
            <a:spAutoFit/>
          </a:bodyPr>
          <a:lstStyle/>
          <a:p>
            <a:pPr algn="ctr"/>
            <a:r>
              <a:rPr lang="it-IT" sz="2400" dirty="0"/>
              <a:t>POLVERI DI LEGNO DURO</a:t>
            </a:r>
          </a:p>
        </p:txBody>
      </p:sp>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5704" r="4498" b="2847"/>
          <a:stretch/>
        </p:blipFill>
        <p:spPr bwMode="auto">
          <a:xfrm>
            <a:off x="956275" y="2502364"/>
            <a:ext cx="2663331" cy="309904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6501" y="1677432"/>
            <a:ext cx="2339778" cy="329302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ttangolo arrotondato 16"/>
          <p:cNvSpPr/>
          <p:nvPr/>
        </p:nvSpPr>
        <p:spPr>
          <a:xfrm>
            <a:off x="4194689" y="1826889"/>
            <a:ext cx="4320479" cy="64807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i="1" dirty="0">
                <a:latin typeface="Arial" pitchFamily="34" charset="0"/>
                <a:cs typeface="Arial" pitchFamily="34" charset="0"/>
              </a:rPr>
              <a:t>IARC</a:t>
            </a:r>
          </a:p>
          <a:p>
            <a:pPr algn="ctr"/>
            <a:r>
              <a:rPr lang="it-IT" sz="1200" i="1" dirty="0">
                <a:latin typeface="Arial" pitchFamily="34" charset="0"/>
                <a:cs typeface="Arial" pitchFamily="34" charset="0"/>
              </a:rPr>
              <a:t>(International Agency for </a:t>
            </a:r>
            <a:r>
              <a:rPr lang="it-IT" sz="1200" i="1" dirty="0" err="1">
                <a:latin typeface="Arial" pitchFamily="34" charset="0"/>
                <a:cs typeface="Arial" pitchFamily="34" charset="0"/>
              </a:rPr>
              <a:t>Research</a:t>
            </a:r>
            <a:r>
              <a:rPr lang="it-IT" sz="1200" i="1" dirty="0">
                <a:latin typeface="Arial" pitchFamily="34" charset="0"/>
                <a:cs typeface="Arial" pitchFamily="34" charset="0"/>
              </a:rPr>
              <a:t> on </a:t>
            </a:r>
            <a:r>
              <a:rPr lang="it-IT" sz="1200" i="1" dirty="0" err="1">
                <a:latin typeface="Arial" pitchFamily="34" charset="0"/>
                <a:cs typeface="Arial" pitchFamily="34" charset="0"/>
              </a:rPr>
              <a:t>Cancer</a:t>
            </a:r>
            <a:r>
              <a:rPr lang="it-IT" sz="1200" i="1" dirty="0">
                <a:latin typeface="Arial" pitchFamily="34" charset="0"/>
                <a:cs typeface="Arial" pitchFamily="34" charset="0"/>
              </a:rPr>
              <a:t>)</a:t>
            </a:r>
          </a:p>
        </p:txBody>
      </p:sp>
      <p:pic>
        <p:nvPicPr>
          <p:cNvPr id="2053" name="Picture 5" descr="Sostanze cancerogene e mutagene sul lavoro, opuscolo INAIL"/>
          <p:cNvPicPr>
            <a:picLocks noChangeAspect="1" noChangeArrowheads="1"/>
          </p:cNvPicPr>
          <p:nvPr/>
        </p:nvPicPr>
        <p:blipFill rotWithShape="1">
          <a:blip r:embed="rId7">
            <a:extLst>
              <a:ext uri="{28A0092B-C50C-407E-A947-70E740481C1C}">
                <a14:useLocalDpi xmlns:a14="http://schemas.microsoft.com/office/drawing/2010/main" val="0"/>
              </a:ext>
            </a:extLst>
          </a:blip>
          <a:srcRect l="26173" t="4553" r="26789"/>
          <a:stretch/>
        </p:blipFill>
        <p:spPr bwMode="auto">
          <a:xfrm>
            <a:off x="4417759" y="4970454"/>
            <a:ext cx="1339178" cy="1358684"/>
          </a:xfrm>
          <a:prstGeom prst="rect">
            <a:avLst/>
          </a:prstGeom>
          <a:noFill/>
          <a:extLst>
            <a:ext uri="{909E8E84-426E-40DD-AFC4-6F175D3DCCD1}">
              <a14:hiddenFill xmlns:a14="http://schemas.microsoft.com/office/drawing/2010/main">
                <a:solidFill>
                  <a:srgbClr val="FFFFFF"/>
                </a:solidFill>
              </a14:hiddenFill>
            </a:ext>
          </a:extLst>
        </p:spPr>
      </p:pic>
      <p:sp>
        <p:nvSpPr>
          <p:cNvPr id="23" name="Freccia in su 22"/>
          <p:cNvSpPr/>
          <p:nvPr/>
        </p:nvSpPr>
        <p:spPr>
          <a:xfrm rot="10800000">
            <a:off x="5795385" y="3213798"/>
            <a:ext cx="1119089" cy="739584"/>
          </a:xfrm>
          <a:prstGeom prst="upArrow">
            <a:avLst/>
          </a:prstGeom>
          <a:gradFill flip="none" rotWithShape="0">
            <a:gsLst>
              <a:gs pos="0">
                <a:srgbClr val="000082"/>
              </a:gs>
              <a:gs pos="30000">
                <a:srgbClr val="66008F"/>
              </a:gs>
              <a:gs pos="64999">
                <a:srgbClr val="BA0066"/>
              </a:gs>
              <a:gs pos="89999">
                <a:srgbClr val="FF0000"/>
              </a:gs>
              <a:gs pos="100000">
                <a:srgbClr val="FF8200"/>
              </a:gs>
            </a:gsLst>
            <a:lin ang="5400000" scaled="0"/>
            <a:tileRect/>
          </a:gra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it-IT" dirty="0"/>
          </a:p>
        </p:txBody>
      </p:sp>
      <p:sp>
        <p:nvSpPr>
          <p:cNvPr id="3" name="Rettangolo 2"/>
          <p:cNvSpPr/>
          <p:nvPr/>
        </p:nvSpPr>
        <p:spPr>
          <a:xfrm>
            <a:off x="5580112" y="5301208"/>
            <a:ext cx="2592288" cy="923330"/>
          </a:xfrm>
          <a:prstGeom prst="rect">
            <a:avLst/>
          </a:prstGeom>
        </p:spPr>
        <p:txBody>
          <a:bodyPr wrap="square">
            <a:spAutoFit/>
          </a:bodyPr>
          <a:lstStyle/>
          <a:p>
            <a:pPr algn="ctr"/>
            <a:r>
              <a:rPr lang="it-IT" b="1" i="1" dirty="0">
                <a:solidFill>
                  <a:srgbClr val="FF0000"/>
                </a:solidFill>
              </a:rPr>
              <a:t>Tumori </a:t>
            </a:r>
            <a:r>
              <a:rPr lang="it-IT" b="1" i="1" dirty="0" err="1">
                <a:solidFill>
                  <a:srgbClr val="FF0000"/>
                </a:solidFill>
              </a:rPr>
              <a:t>nasosinusali</a:t>
            </a:r>
            <a:r>
              <a:rPr lang="it-IT" b="1" i="1" dirty="0">
                <a:solidFill>
                  <a:srgbClr val="FF0000"/>
                </a:solidFill>
              </a:rPr>
              <a:t> (adenocarcinoma) </a:t>
            </a:r>
          </a:p>
          <a:p>
            <a:pPr algn="ctr"/>
            <a:r>
              <a:rPr lang="it-IT" b="1" i="1" dirty="0">
                <a:solidFill>
                  <a:srgbClr val="FF0000"/>
                </a:solidFill>
              </a:rPr>
              <a:t>e nasofaringei </a:t>
            </a:r>
          </a:p>
        </p:txBody>
      </p:sp>
      <p:sp>
        <p:nvSpPr>
          <p:cNvPr id="15" name="Rectangle 2"/>
          <p:cNvSpPr>
            <a:spLocks noChangeArrowheads="1"/>
          </p:cNvSpPr>
          <p:nvPr/>
        </p:nvSpPr>
        <p:spPr bwMode="auto">
          <a:xfrm flipV="1">
            <a:off x="219159" y="578466"/>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18" name="Immagine 17">
            <a:extLst>
              <a:ext uri="{FF2B5EF4-FFF2-40B4-BE49-F238E27FC236}">
                <a16:creationId xmlns:a16="http://schemas.microsoft.com/office/drawing/2014/main" id="{399FD107-E977-45F6-9069-75DE23DBC611}"/>
              </a:ext>
            </a:extLst>
          </p:cNvPr>
          <p:cNvPicPr>
            <a:picLocks noChangeAspect="1"/>
          </p:cNvPicPr>
          <p:nvPr/>
        </p:nvPicPr>
        <p:blipFill>
          <a:blip r:embed="rId8"/>
          <a:stretch>
            <a:fillRect/>
          </a:stretch>
        </p:blipFill>
        <p:spPr>
          <a:xfrm>
            <a:off x="0" y="0"/>
            <a:ext cx="561850" cy="604522"/>
          </a:xfrm>
          <a:prstGeom prst="rect">
            <a:avLst/>
          </a:prstGeom>
        </p:spPr>
      </p:pic>
      <p:sp>
        <p:nvSpPr>
          <p:cNvPr id="19" name="CasellaDiTesto 18">
            <a:extLst>
              <a:ext uri="{FF2B5EF4-FFF2-40B4-BE49-F238E27FC236}">
                <a16:creationId xmlns:a16="http://schemas.microsoft.com/office/drawing/2014/main" id="{B74EB8D3-161D-4273-ACE9-C0D5A6014433}"/>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20" name="Rettangolo 19">
            <a:extLst>
              <a:ext uri="{FF2B5EF4-FFF2-40B4-BE49-F238E27FC236}">
                <a16:creationId xmlns:a16="http://schemas.microsoft.com/office/drawing/2014/main" id="{48794BA2-02D1-4BE3-A98E-6C5BC2978D64}"/>
              </a:ext>
            </a:extLst>
          </p:cNvPr>
          <p:cNvSpPr/>
          <p:nvPr/>
        </p:nvSpPr>
        <p:spPr>
          <a:xfrm>
            <a:off x="2426820" y="381316"/>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6191891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uppo 11"/>
          <p:cNvGrpSpPr/>
          <p:nvPr/>
        </p:nvGrpSpPr>
        <p:grpSpPr>
          <a:xfrm>
            <a:off x="219159" y="891542"/>
            <a:ext cx="8752615" cy="5844883"/>
            <a:chOff x="9540552" y="713833"/>
            <a:chExt cx="8752615" cy="5844883"/>
          </a:xfrm>
        </p:grpSpPr>
        <p:pic>
          <p:nvPicPr>
            <p:cNvPr id="13" name="Picture 2" descr="Il medico del lavoro"/>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540552" y="742862"/>
              <a:ext cx="8712968" cy="58158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5" name="Rettangolo 14"/>
            <p:cNvSpPr/>
            <p:nvPr/>
          </p:nvSpPr>
          <p:spPr>
            <a:xfrm>
              <a:off x="9580199" y="713833"/>
              <a:ext cx="8712968" cy="5815854"/>
            </a:xfrm>
            <a:prstGeom prst="rect">
              <a:avLst/>
            </a:prstGeom>
            <a:solidFill>
              <a:schemeClr val="bg1">
                <a:alpha val="83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 name="Rectangle 2"/>
          <p:cNvSpPr>
            <a:spLocks noChangeArrowheads="1"/>
          </p:cNvSpPr>
          <p:nvPr/>
        </p:nvSpPr>
        <p:spPr bwMode="auto">
          <a:xfrm flipV="1">
            <a:off x="221996" y="54950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3" name="Rettangolo 2"/>
          <p:cNvSpPr/>
          <p:nvPr/>
        </p:nvSpPr>
        <p:spPr>
          <a:xfrm>
            <a:off x="467544" y="1628800"/>
            <a:ext cx="4572000" cy="5016758"/>
          </a:xfrm>
          <a:prstGeom prst="rect">
            <a:avLst/>
          </a:prstGeom>
        </p:spPr>
        <p:txBody>
          <a:bodyPr>
            <a:spAutoFit/>
          </a:bodyPr>
          <a:lstStyle/>
          <a:p>
            <a:pPr algn="just"/>
            <a:r>
              <a:rPr lang="it-IT" sz="2000" dirty="0">
                <a:latin typeface="+mj-lt"/>
              </a:rPr>
              <a:t>Il </a:t>
            </a:r>
            <a:r>
              <a:rPr lang="it-IT" sz="2000" b="1" dirty="0">
                <a:solidFill>
                  <a:srgbClr val="0070C0"/>
                </a:solidFill>
                <a:latin typeface="+mj-lt"/>
              </a:rPr>
              <a:t>tumore dei seni nasali e paranasali </a:t>
            </a:r>
            <a:r>
              <a:rPr lang="it-IT" sz="2000" dirty="0">
                <a:latin typeface="+mj-lt"/>
              </a:rPr>
              <a:t>è una patologia rara che colpisce nel nostro Paese con un’incidenza stimabile intorno ad un </a:t>
            </a:r>
            <a:r>
              <a:rPr lang="it-IT" sz="2000" b="1" dirty="0">
                <a:solidFill>
                  <a:srgbClr val="0070C0"/>
                </a:solidFill>
                <a:latin typeface="+mj-lt"/>
              </a:rPr>
              <a:t>1 ogni 100.000 residenti</a:t>
            </a:r>
            <a:r>
              <a:rPr lang="it-IT" sz="2000" dirty="0">
                <a:latin typeface="+mj-lt"/>
              </a:rPr>
              <a:t>. </a:t>
            </a:r>
          </a:p>
          <a:p>
            <a:pPr algn="just"/>
            <a:endParaRPr lang="it-IT" sz="2000" dirty="0">
              <a:latin typeface="+mj-lt"/>
            </a:endParaRPr>
          </a:p>
          <a:p>
            <a:pPr algn="just"/>
            <a:r>
              <a:rPr lang="it-IT" sz="2000" b="1" dirty="0">
                <a:solidFill>
                  <a:srgbClr val="0070C0"/>
                </a:solidFill>
                <a:latin typeface="+mj-lt"/>
              </a:rPr>
              <a:t>Il rischio di ammalarsi aumenta in maniera rilevante negli esposti per motivi professionali alle </a:t>
            </a:r>
            <a:r>
              <a:rPr lang="it-IT" sz="2000" b="1" u="sng" dirty="0">
                <a:solidFill>
                  <a:srgbClr val="0070C0"/>
                </a:solidFill>
                <a:latin typeface="+mj-lt"/>
              </a:rPr>
              <a:t>polveri di legno e di cuoio</a:t>
            </a:r>
            <a:r>
              <a:rPr lang="it-IT" sz="2000" u="sng" dirty="0">
                <a:latin typeface="+mj-lt"/>
              </a:rPr>
              <a:t>. </a:t>
            </a:r>
          </a:p>
          <a:p>
            <a:pPr algn="just"/>
            <a:endParaRPr lang="it-IT" sz="2000" dirty="0">
              <a:latin typeface="+mj-lt"/>
            </a:endParaRPr>
          </a:p>
          <a:p>
            <a:pPr algn="just"/>
            <a:r>
              <a:rPr lang="it-IT" sz="2000" dirty="0">
                <a:latin typeface="+mj-lt"/>
              </a:rPr>
              <a:t>Studi epidemiologici dimostrano infatti che una grande parte (che può arrivare al 70% per alcuni tipi istologici) dei casi si sono ammalati in conseguenza di un’esposizione all’agente cancerogeno causale subita nel luogo di lavoro.</a:t>
            </a:r>
          </a:p>
        </p:txBody>
      </p:sp>
      <p:sp>
        <p:nvSpPr>
          <p:cNvPr id="7" name="Rettangolo arrotondato 6"/>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Polveri di legno duro e cancerogenicità</a:t>
            </a:r>
          </a:p>
        </p:txBody>
      </p:sp>
      <p:pic>
        <p:nvPicPr>
          <p:cNvPr id="5122" name="Picture 2" descr="https://www.matteotrimarchi.it/wp-content/uploads/2018/03/cancro_naso_clip_image022-300x14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24208" y="1844824"/>
            <a:ext cx="3339912" cy="1558627"/>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Tumori nasali - Prof. Matteo Trimarchi"/>
          <p:cNvSpPr>
            <a:spLocks noChangeAspect="1" noChangeArrowheads="1"/>
          </p:cNvSpPr>
          <p:nvPr/>
        </p:nvSpPr>
        <p:spPr bwMode="auto">
          <a:xfrm>
            <a:off x="155575" y="-1012825"/>
            <a:ext cx="2114550" cy="2114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5128" name="Picture 8" descr="Tumori nasali - Prof. Matteo Trimarch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1292" y="3573016"/>
            <a:ext cx="2362200" cy="2362200"/>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a:extLst>
              <a:ext uri="{FF2B5EF4-FFF2-40B4-BE49-F238E27FC236}">
                <a16:creationId xmlns:a16="http://schemas.microsoft.com/office/drawing/2014/main" id="{0BE48F0C-C559-4892-95B7-80DBDB466364}"/>
              </a:ext>
            </a:extLst>
          </p:cNvPr>
          <p:cNvPicPr>
            <a:picLocks noChangeAspect="1"/>
          </p:cNvPicPr>
          <p:nvPr/>
        </p:nvPicPr>
        <p:blipFill>
          <a:blip r:embed="rId7"/>
          <a:stretch>
            <a:fillRect/>
          </a:stretch>
        </p:blipFill>
        <p:spPr>
          <a:xfrm>
            <a:off x="0" y="0"/>
            <a:ext cx="561850" cy="604522"/>
          </a:xfrm>
          <a:prstGeom prst="rect">
            <a:avLst/>
          </a:prstGeom>
        </p:spPr>
      </p:pic>
      <p:sp>
        <p:nvSpPr>
          <p:cNvPr id="14" name="CasellaDiTesto 13">
            <a:extLst>
              <a:ext uri="{FF2B5EF4-FFF2-40B4-BE49-F238E27FC236}">
                <a16:creationId xmlns:a16="http://schemas.microsoft.com/office/drawing/2014/main" id="{FA563A67-B653-467C-985D-7781525B39BA}"/>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6" name="Rettangolo 15">
            <a:extLst>
              <a:ext uri="{FF2B5EF4-FFF2-40B4-BE49-F238E27FC236}">
                <a16:creationId xmlns:a16="http://schemas.microsoft.com/office/drawing/2014/main" id="{6B00A132-C559-4633-B47B-B5577025B717}"/>
              </a:ext>
            </a:extLst>
          </p:cNvPr>
          <p:cNvSpPr/>
          <p:nvPr/>
        </p:nvSpPr>
        <p:spPr>
          <a:xfrm>
            <a:off x="2425700" y="309305"/>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723925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uppo 8"/>
          <p:cNvGrpSpPr/>
          <p:nvPr/>
        </p:nvGrpSpPr>
        <p:grpSpPr>
          <a:xfrm>
            <a:off x="219159" y="891542"/>
            <a:ext cx="8752615" cy="5844883"/>
            <a:chOff x="9540552" y="713833"/>
            <a:chExt cx="8752615" cy="5844883"/>
          </a:xfrm>
        </p:grpSpPr>
        <p:pic>
          <p:nvPicPr>
            <p:cNvPr id="10" name="Picture 2" descr="Il medico del lavoro"/>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540552" y="742862"/>
              <a:ext cx="8712968" cy="58158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Rettangolo 10"/>
            <p:cNvSpPr/>
            <p:nvPr/>
          </p:nvSpPr>
          <p:spPr>
            <a:xfrm>
              <a:off x="9580199" y="713833"/>
              <a:ext cx="8712968" cy="5815854"/>
            </a:xfrm>
            <a:prstGeom prst="rect">
              <a:avLst/>
            </a:prstGeom>
            <a:solidFill>
              <a:schemeClr val="bg1">
                <a:alpha val="83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8" name="Rectangle 2"/>
          <p:cNvSpPr>
            <a:spLocks noChangeArrowheads="1"/>
          </p:cNvSpPr>
          <p:nvPr/>
        </p:nvSpPr>
        <p:spPr bwMode="auto">
          <a:xfrm flipV="1">
            <a:off x="214228" y="616340"/>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7" name="Rettangolo arrotondato 6"/>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NEPLASIE NASO/PARANASALI</a:t>
            </a:r>
          </a:p>
        </p:txBody>
      </p:sp>
      <p:sp>
        <p:nvSpPr>
          <p:cNvPr id="4" name="AutoShape 4" descr="Tumori nasali - Prof. Matteo Trimarchi"/>
          <p:cNvSpPr>
            <a:spLocks noChangeAspect="1" noChangeArrowheads="1"/>
          </p:cNvSpPr>
          <p:nvPr/>
        </p:nvSpPr>
        <p:spPr bwMode="auto">
          <a:xfrm>
            <a:off x="155575" y="-1012825"/>
            <a:ext cx="2114550" cy="2114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Rettangolo arrotondato 11"/>
          <p:cNvSpPr/>
          <p:nvPr/>
        </p:nvSpPr>
        <p:spPr>
          <a:xfrm>
            <a:off x="1388845" y="1771509"/>
            <a:ext cx="2577507" cy="609912"/>
          </a:xfrm>
          <a:prstGeom prst="roundRect">
            <a:avLst>
              <a:gd name="adj" fmla="val 43050"/>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b="1" i="1" dirty="0">
                <a:solidFill>
                  <a:prstClr val="black"/>
                </a:solidFill>
              </a:rPr>
              <a:t>BENIGNE</a:t>
            </a:r>
            <a:endParaRPr lang="it-IT" sz="2000" dirty="0"/>
          </a:p>
        </p:txBody>
      </p:sp>
      <p:sp>
        <p:nvSpPr>
          <p:cNvPr id="2" name="Rettangolo 1"/>
          <p:cNvSpPr/>
          <p:nvPr/>
        </p:nvSpPr>
        <p:spPr>
          <a:xfrm>
            <a:off x="1388845" y="2550530"/>
            <a:ext cx="4572000" cy="456535"/>
          </a:xfrm>
          <a:prstGeom prst="rect">
            <a:avLst/>
          </a:prstGeom>
        </p:spPr>
        <p:txBody>
          <a:bodyPr>
            <a:spAutoFit/>
          </a:bodyPr>
          <a:lstStyle/>
          <a:p>
            <a:pPr marL="285750" indent="-285750">
              <a:lnSpc>
                <a:spcPct val="150000"/>
              </a:lnSpc>
              <a:buFont typeface="Wingdings" panose="05000000000000000000" pitchFamily="2" charset="2"/>
              <a:buChar char="Ø"/>
            </a:pPr>
            <a:r>
              <a:rPr lang="it-IT" dirty="0">
                <a:latin typeface="Arial" panose="020B0604020202020204" pitchFamily="34" charset="0"/>
                <a:cs typeface="Arial" panose="020B0604020202020204" pitchFamily="34" charset="0"/>
              </a:rPr>
              <a:t>Papilloma invertito</a:t>
            </a:r>
          </a:p>
        </p:txBody>
      </p:sp>
      <p:sp>
        <p:nvSpPr>
          <p:cNvPr id="13" name="Rettangolo arrotondato 12"/>
          <p:cNvSpPr/>
          <p:nvPr/>
        </p:nvSpPr>
        <p:spPr>
          <a:xfrm>
            <a:off x="4977454" y="1718567"/>
            <a:ext cx="2577507" cy="609912"/>
          </a:xfrm>
          <a:prstGeom prst="roundRect">
            <a:avLst>
              <a:gd name="adj" fmla="val 43050"/>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b="1" i="1" dirty="0">
                <a:solidFill>
                  <a:prstClr val="black"/>
                </a:solidFill>
              </a:rPr>
              <a:t>MALIGNE</a:t>
            </a:r>
            <a:endParaRPr lang="it-IT" sz="2000" dirty="0"/>
          </a:p>
        </p:txBody>
      </p:sp>
      <p:sp>
        <p:nvSpPr>
          <p:cNvPr id="14" name="Rettangolo 13"/>
          <p:cNvSpPr/>
          <p:nvPr/>
        </p:nvSpPr>
        <p:spPr>
          <a:xfrm>
            <a:off x="4979279" y="2510655"/>
            <a:ext cx="3952848" cy="923330"/>
          </a:xfrm>
          <a:prstGeom prst="rect">
            <a:avLst/>
          </a:prstGeom>
        </p:spPr>
        <p:txBody>
          <a:bodyPr wrap="square">
            <a:spAutoFit/>
          </a:bodyPr>
          <a:lstStyle/>
          <a:p>
            <a:pPr marL="285750" indent="-285750">
              <a:lnSpc>
                <a:spcPct val="150000"/>
              </a:lnSpc>
              <a:buFont typeface="Wingdings" panose="05000000000000000000" pitchFamily="2" charset="2"/>
              <a:buChar char="Ø"/>
            </a:pPr>
            <a:r>
              <a:rPr lang="it-IT" dirty="0">
                <a:latin typeface="Arial" panose="020B0604020202020204" pitchFamily="34" charset="0"/>
                <a:cs typeface="Arial" panose="020B0604020202020204" pitchFamily="34" charset="0"/>
              </a:rPr>
              <a:t>Adenocarcinoma (più frequente)</a:t>
            </a:r>
          </a:p>
          <a:p>
            <a:pPr marL="285750" indent="-285750">
              <a:lnSpc>
                <a:spcPct val="150000"/>
              </a:lnSpc>
              <a:buFont typeface="Wingdings" panose="05000000000000000000" pitchFamily="2" charset="2"/>
              <a:buChar char="Ø"/>
            </a:pPr>
            <a:r>
              <a:rPr lang="it-IT" dirty="0">
                <a:latin typeface="Arial" panose="020B0604020202020204" pitchFamily="34" charset="0"/>
                <a:cs typeface="Arial" panose="020B0604020202020204" pitchFamily="34" charset="0"/>
              </a:rPr>
              <a:t>Carcinoma squamoso</a:t>
            </a:r>
          </a:p>
        </p:txBody>
      </p:sp>
      <p:sp>
        <p:nvSpPr>
          <p:cNvPr id="5" name="Ovale 4"/>
          <p:cNvSpPr/>
          <p:nvPr/>
        </p:nvSpPr>
        <p:spPr>
          <a:xfrm>
            <a:off x="325857" y="3541240"/>
            <a:ext cx="3452335" cy="5209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Sede delle neoplasie</a:t>
            </a:r>
          </a:p>
        </p:txBody>
      </p:sp>
      <p:sp>
        <p:nvSpPr>
          <p:cNvPr id="16" name="Rettangolo 15"/>
          <p:cNvSpPr/>
          <p:nvPr/>
        </p:nvSpPr>
        <p:spPr>
          <a:xfrm>
            <a:off x="325857" y="4073461"/>
            <a:ext cx="2631001" cy="1338828"/>
          </a:xfrm>
          <a:prstGeom prst="rect">
            <a:avLst/>
          </a:prstGeom>
        </p:spPr>
        <p:txBody>
          <a:bodyPr wrap="square">
            <a:spAutoFit/>
          </a:bodyPr>
          <a:lstStyle/>
          <a:p>
            <a:pPr marL="285750" indent="-285750">
              <a:lnSpc>
                <a:spcPct val="150000"/>
              </a:lnSpc>
              <a:buFont typeface="Wingdings" panose="05000000000000000000" pitchFamily="2" charset="2"/>
              <a:buChar char="Ø"/>
            </a:pPr>
            <a:r>
              <a:rPr lang="it-IT" dirty="0">
                <a:latin typeface="Arial" panose="020B0604020202020204" pitchFamily="34" charset="0"/>
                <a:cs typeface="Arial" panose="020B0604020202020204" pitchFamily="34" charset="0"/>
              </a:rPr>
              <a:t>Cavità etmoidali</a:t>
            </a:r>
          </a:p>
          <a:p>
            <a:pPr marL="285750" indent="-285750">
              <a:lnSpc>
                <a:spcPct val="150000"/>
              </a:lnSpc>
              <a:buFont typeface="Wingdings" panose="05000000000000000000" pitchFamily="2" charset="2"/>
              <a:buChar char="Ø"/>
            </a:pPr>
            <a:r>
              <a:rPr lang="it-IT" dirty="0">
                <a:latin typeface="Arial" panose="020B0604020202020204" pitchFamily="34" charset="0"/>
                <a:cs typeface="Arial" panose="020B0604020202020204" pitchFamily="34" charset="0"/>
              </a:rPr>
              <a:t>Cavità mascellare</a:t>
            </a:r>
          </a:p>
          <a:p>
            <a:pPr marL="285750" indent="-285750">
              <a:lnSpc>
                <a:spcPct val="150000"/>
              </a:lnSpc>
              <a:buFont typeface="Wingdings" panose="05000000000000000000" pitchFamily="2" charset="2"/>
              <a:buChar char="Ø"/>
            </a:pPr>
            <a:r>
              <a:rPr lang="it-IT" dirty="0">
                <a:latin typeface="Arial" panose="020B0604020202020204" pitchFamily="34" charset="0"/>
                <a:cs typeface="Arial" panose="020B0604020202020204" pitchFamily="34" charset="0"/>
              </a:rPr>
              <a:t>Fosse nasali</a:t>
            </a:r>
          </a:p>
        </p:txBody>
      </p:sp>
      <p:sp>
        <p:nvSpPr>
          <p:cNvPr id="6" name="Rettangolo 5"/>
          <p:cNvSpPr/>
          <p:nvPr/>
        </p:nvSpPr>
        <p:spPr>
          <a:xfrm>
            <a:off x="4296387" y="4671874"/>
            <a:ext cx="4572000" cy="2031325"/>
          </a:xfrm>
          <a:prstGeom prst="rect">
            <a:avLst/>
          </a:prstGeom>
        </p:spPr>
        <p:txBody>
          <a:bodyPr>
            <a:spAutoFit/>
          </a:bodyPr>
          <a:lstStyle/>
          <a:p>
            <a:pPr algn="just"/>
            <a:r>
              <a:rPr lang="it-IT" b="1" i="1" dirty="0"/>
              <a:t>I sintomi </a:t>
            </a:r>
            <a:r>
              <a:rPr lang="it-IT" dirty="0"/>
              <a:t>sono </a:t>
            </a:r>
            <a:r>
              <a:rPr lang="it-IT" b="1" dirty="0"/>
              <a:t>l'ostruzione respiratoria nasale monolaterale, quasi sempre accompagnata da epistassi e rinorrea mucopurulenta </a:t>
            </a:r>
            <a:r>
              <a:rPr lang="it-IT" dirty="0"/>
              <a:t>soprattutto nelle fasi iniziali. </a:t>
            </a:r>
          </a:p>
          <a:p>
            <a:pPr algn="just"/>
            <a:r>
              <a:rPr lang="it-IT" dirty="0"/>
              <a:t>Successivamente la neoplasia maligna tende ad aumentare di volume comprimendo ed invadendo le strutture anatomiche vicine.</a:t>
            </a:r>
          </a:p>
        </p:txBody>
      </p:sp>
      <p:pic>
        <p:nvPicPr>
          <p:cNvPr id="15" name="Immagine 14">
            <a:extLst>
              <a:ext uri="{FF2B5EF4-FFF2-40B4-BE49-F238E27FC236}">
                <a16:creationId xmlns:a16="http://schemas.microsoft.com/office/drawing/2014/main" id="{F6FAA3F6-B896-41CC-B4F6-947BCC177557}"/>
              </a:ext>
            </a:extLst>
          </p:cNvPr>
          <p:cNvPicPr>
            <a:picLocks noChangeAspect="1"/>
          </p:cNvPicPr>
          <p:nvPr/>
        </p:nvPicPr>
        <p:blipFill>
          <a:blip r:embed="rId5"/>
          <a:stretch>
            <a:fillRect/>
          </a:stretch>
        </p:blipFill>
        <p:spPr>
          <a:xfrm>
            <a:off x="0" y="0"/>
            <a:ext cx="561850" cy="604522"/>
          </a:xfrm>
          <a:prstGeom prst="rect">
            <a:avLst/>
          </a:prstGeom>
        </p:spPr>
      </p:pic>
      <p:sp>
        <p:nvSpPr>
          <p:cNvPr id="17" name="CasellaDiTesto 16">
            <a:extLst>
              <a:ext uri="{FF2B5EF4-FFF2-40B4-BE49-F238E27FC236}">
                <a16:creationId xmlns:a16="http://schemas.microsoft.com/office/drawing/2014/main" id="{AFA97D6A-466D-4805-874F-6CF131D661F8}"/>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8" name="Rettangolo 17">
            <a:extLst>
              <a:ext uri="{FF2B5EF4-FFF2-40B4-BE49-F238E27FC236}">
                <a16:creationId xmlns:a16="http://schemas.microsoft.com/office/drawing/2014/main" id="{A0459A66-F709-465F-8E12-578565AC9366}"/>
              </a:ext>
            </a:extLst>
          </p:cNvPr>
          <p:cNvSpPr/>
          <p:nvPr/>
        </p:nvSpPr>
        <p:spPr>
          <a:xfrm>
            <a:off x="2403831" y="323611"/>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7164220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flipV="1">
            <a:off x="452736" y="605900"/>
            <a:ext cx="8492320" cy="45719"/>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Normativa Comunitaria</a:t>
            </a:r>
          </a:p>
        </p:txBody>
      </p:sp>
      <p:sp>
        <p:nvSpPr>
          <p:cNvPr id="8" name="Rettangolo arrotondato 7"/>
          <p:cNvSpPr/>
          <p:nvPr/>
        </p:nvSpPr>
        <p:spPr>
          <a:xfrm>
            <a:off x="359153" y="1772816"/>
            <a:ext cx="3776541" cy="1080120"/>
          </a:xfrm>
          <a:prstGeom prst="round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Direttiva 2004/37/CE</a:t>
            </a:r>
            <a:endParaRPr lang="it-IT" sz="2000" i="1" dirty="0">
              <a:solidFill>
                <a:schemeClr val="bg1"/>
              </a:solidFill>
              <a:latin typeface="Arial" pitchFamily="34" charset="0"/>
              <a:cs typeface="Arial" pitchFamily="34" charset="0"/>
            </a:endParaRPr>
          </a:p>
        </p:txBody>
      </p:sp>
      <p:sp>
        <p:nvSpPr>
          <p:cNvPr id="3" name="Rettangolo 2"/>
          <p:cNvSpPr/>
          <p:nvPr/>
        </p:nvSpPr>
        <p:spPr>
          <a:xfrm>
            <a:off x="251520" y="2880811"/>
            <a:ext cx="4096699" cy="369332"/>
          </a:xfrm>
          <a:prstGeom prst="rect">
            <a:avLst/>
          </a:prstGeom>
        </p:spPr>
        <p:txBody>
          <a:bodyPr wrap="none">
            <a:spAutoFit/>
          </a:bodyPr>
          <a:lstStyle/>
          <a:p>
            <a:r>
              <a:rPr lang="it-IT" dirty="0"/>
              <a:t>CMD: </a:t>
            </a:r>
            <a:r>
              <a:rPr lang="it-IT" dirty="0" err="1"/>
              <a:t>Carcinogen</a:t>
            </a:r>
            <a:r>
              <a:rPr lang="it-IT" dirty="0"/>
              <a:t> and </a:t>
            </a:r>
            <a:r>
              <a:rPr lang="it-IT" dirty="0" err="1"/>
              <a:t>Mutagens</a:t>
            </a:r>
            <a:r>
              <a:rPr lang="it-IT" dirty="0"/>
              <a:t> Directive</a:t>
            </a:r>
          </a:p>
        </p:txBody>
      </p:sp>
      <p:sp>
        <p:nvSpPr>
          <p:cNvPr id="9" name="Rettangolo 8"/>
          <p:cNvSpPr/>
          <p:nvPr/>
        </p:nvSpPr>
        <p:spPr>
          <a:xfrm>
            <a:off x="4595181" y="1772816"/>
            <a:ext cx="4225291" cy="646331"/>
          </a:xfrm>
          <a:prstGeom prst="rect">
            <a:avLst/>
          </a:prstGeom>
        </p:spPr>
        <p:txBody>
          <a:bodyPr wrap="square">
            <a:spAutoFit/>
          </a:bodyPr>
          <a:lstStyle/>
          <a:p>
            <a:pPr algn="ctr">
              <a:defRPr/>
            </a:pPr>
            <a:r>
              <a:rPr lang="it-IT" dirty="0"/>
              <a:t>Definisce la polvere di legno duro tra gli </a:t>
            </a:r>
            <a:r>
              <a:rPr lang="it-IT" b="1" dirty="0">
                <a:solidFill>
                  <a:srgbClr val="FF0000"/>
                </a:solidFill>
              </a:rPr>
              <a:t>agenti cancerogeni</a:t>
            </a:r>
          </a:p>
        </p:txBody>
      </p:sp>
      <p:sp>
        <p:nvSpPr>
          <p:cNvPr id="10" name="Freccia in giù 9"/>
          <p:cNvSpPr/>
          <p:nvPr/>
        </p:nvSpPr>
        <p:spPr>
          <a:xfrm>
            <a:off x="6491802" y="2419147"/>
            <a:ext cx="432048" cy="4337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a destra 10"/>
          <p:cNvSpPr/>
          <p:nvPr/>
        </p:nvSpPr>
        <p:spPr>
          <a:xfrm>
            <a:off x="4283968" y="2095981"/>
            <a:ext cx="311213" cy="535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4662264" y="2921179"/>
            <a:ext cx="4282792" cy="1477328"/>
          </a:xfrm>
          <a:prstGeom prst="rect">
            <a:avLst/>
          </a:prstGeom>
        </p:spPr>
        <p:txBody>
          <a:bodyPr wrap="square">
            <a:spAutoFit/>
          </a:bodyPr>
          <a:lstStyle/>
          <a:p>
            <a:pPr algn="ctr">
              <a:defRPr/>
            </a:pPr>
            <a:r>
              <a:rPr lang="it-IT" b="1" dirty="0"/>
              <a:t>valore limite di esposizione occupazionale (OEL) </a:t>
            </a:r>
            <a:r>
              <a:rPr lang="it-IT" dirty="0"/>
              <a:t>per la </a:t>
            </a:r>
            <a:r>
              <a:rPr lang="it-IT" b="1" dirty="0"/>
              <a:t>frazione inalabile</a:t>
            </a:r>
            <a:r>
              <a:rPr lang="it-IT" dirty="0"/>
              <a:t> delle polveri di legno duro o miste contenenti legno duro.</a:t>
            </a:r>
          </a:p>
          <a:p>
            <a:pPr algn="ctr">
              <a:defRPr/>
            </a:pPr>
            <a:r>
              <a:rPr lang="it-IT" b="1" dirty="0">
                <a:solidFill>
                  <a:srgbClr val="FF0000"/>
                </a:solidFill>
              </a:rPr>
              <a:t>5 mg/m</a:t>
            </a:r>
            <a:r>
              <a:rPr lang="it-IT" b="1" baseline="30000" dirty="0">
                <a:solidFill>
                  <a:srgbClr val="FF0000"/>
                </a:solidFill>
              </a:rPr>
              <a:t>3</a:t>
            </a:r>
            <a:r>
              <a:rPr lang="it-IT" b="1" dirty="0">
                <a:solidFill>
                  <a:srgbClr val="FF0000"/>
                </a:solidFill>
              </a:rPr>
              <a:t> (8 ore)</a:t>
            </a:r>
          </a:p>
        </p:txBody>
      </p:sp>
      <p:sp>
        <p:nvSpPr>
          <p:cNvPr id="15" name="Parentesi quadra aperta 14"/>
          <p:cNvSpPr/>
          <p:nvPr/>
        </p:nvSpPr>
        <p:spPr>
          <a:xfrm>
            <a:off x="4662264" y="1606976"/>
            <a:ext cx="473296" cy="2902144"/>
          </a:xfrm>
          <a:prstGeom prst="leftBracket">
            <a:avLst>
              <a:gd name="adj" fmla="val 7665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6" name="Rettangolo arrotondato 15"/>
          <p:cNvSpPr/>
          <p:nvPr/>
        </p:nvSpPr>
        <p:spPr>
          <a:xfrm>
            <a:off x="359152" y="5209021"/>
            <a:ext cx="3776541" cy="1080120"/>
          </a:xfrm>
          <a:prstGeom prst="round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Direttiva UE 2017/2938</a:t>
            </a:r>
            <a:endParaRPr lang="it-IT" sz="2000" i="1" dirty="0">
              <a:solidFill>
                <a:schemeClr val="bg1"/>
              </a:solidFill>
              <a:latin typeface="Arial" pitchFamily="34" charset="0"/>
              <a:cs typeface="Arial" pitchFamily="34" charset="0"/>
            </a:endParaRPr>
          </a:p>
        </p:txBody>
      </p:sp>
      <p:sp>
        <p:nvSpPr>
          <p:cNvPr id="17" name="Freccia a destra 16"/>
          <p:cNvSpPr/>
          <p:nvPr/>
        </p:nvSpPr>
        <p:spPr>
          <a:xfrm>
            <a:off x="4320291" y="5529842"/>
            <a:ext cx="311213" cy="535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a:off x="4944706" y="5613029"/>
            <a:ext cx="1023357" cy="369332"/>
          </a:xfrm>
          <a:prstGeom prst="rect">
            <a:avLst/>
          </a:prstGeom>
        </p:spPr>
        <p:txBody>
          <a:bodyPr wrap="none">
            <a:spAutoFit/>
          </a:bodyPr>
          <a:lstStyle/>
          <a:p>
            <a:pPr algn="ctr">
              <a:defRPr/>
            </a:pPr>
            <a:r>
              <a:rPr lang="it-IT" b="1" dirty="0">
                <a:solidFill>
                  <a:srgbClr val="FF0000"/>
                </a:solidFill>
              </a:rPr>
              <a:t>5 mg/m</a:t>
            </a:r>
            <a:r>
              <a:rPr lang="it-IT" b="1" baseline="30000" dirty="0">
                <a:solidFill>
                  <a:srgbClr val="FF0000"/>
                </a:solidFill>
              </a:rPr>
              <a:t>3</a:t>
            </a:r>
            <a:endParaRPr lang="it-IT" b="1" dirty="0">
              <a:solidFill>
                <a:srgbClr val="FF0000"/>
              </a:solidFill>
            </a:endParaRPr>
          </a:p>
        </p:txBody>
      </p:sp>
      <p:sp>
        <p:nvSpPr>
          <p:cNvPr id="20" name="Rettangolo 19"/>
          <p:cNvSpPr/>
          <p:nvPr/>
        </p:nvSpPr>
        <p:spPr>
          <a:xfrm>
            <a:off x="6516216" y="5613029"/>
            <a:ext cx="1023357" cy="369332"/>
          </a:xfrm>
          <a:prstGeom prst="rect">
            <a:avLst/>
          </a:prstGeom>
        </p:spPr>
        <p:txBody>
          <a:bodyPr wrap="none">
            <a:spAutoFit/>
          </a:bodyPr>
          <a:lstStyle/>
          <a:p>
            <a:pPr algn="ctr">
              <a:defRPr/>
            </a:pPr>
            <a:r>
              <a:rPr lang="it-IT" b="1" dirty="0">
                <a:solidFill>
                  <a:srgbClr val="FF0000"/>
                </a:solidFill>
              </a:rPr>
              <a:t>3 mg/m</a:t>
            </a:r>
            <a:r>
              <a:rPr lang="it-IT" b="1" baseline="30000" dirty="0">
                <a:solidFill>
                  <a:srgbClr val="FF0000"/>
                </a:solidFill>
              </a:rPr>
              <a:t>3</a:t>
            </a:r>
            <a:endParaRPr lang="it-IT" b="1" dirty="0">
              <a:solidFill>
                <a:srgbClr val="FF0000"/>
              </a:solidFill>
            </a:endParaRPr>
          </a:p>
        </p:txBody>
      </p:sp>
      <p:cxnSp>
        <p:nvCxnSpPr>
          <p:cNvPr id="22" name="Connettore 2 21"/>
          <p:cNvCxnSpPr/>
          <p:nvPr/>
        </p:nvCxnSpPr>
        <p:spPr>
          <a:xfrm>
            <a:off x="6084168" y="5797695"/>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ttangolo 22"/>
          <p:cNvSpPr/>
          <p:nvPr/>
        </p:nvSpPr>
        <p:spPr>
          <a:xfrm>
            <a:off x="7921699" y="5624042"/>
            <a:ext cx="1023357" cy="369332"/>
          </a:xfrm>
          <a:prstGeom prst="rect">
            <a:avLst/>
          </a:prstGeom>
        </p:spPr>
        <p:txBody>
          <a:bodyPr wrap="none">
            <a:spAutoFit/>
          </a:bodyPr>
          <a:lstStyle/>
          <a:p>
            <a:pPr algn="ctr">
              <a:defRPr/>
            </a:pPr>
            <a:r>
              <a:rPr lang="it-IT" b="1" dirty="0">
                <a:solidFill>
                  <a:srgbClr val="FF0000"/>
                </a:solidFill>
              </a:rPr>
              <a:t>2 mg/m</a:t>
            </a:r>
            <a:r>
              <a:rPr lang="it-IT" b="1" baseline="30000" dirty="0">
                <a:solidFill>
                  <a:srgbClr val="FF0000"/>
                </a:solidFill>
              </a:rPr>
              <a:t>3</a:t>
            </a:r>
            <a:endParaRPr lang="it-IT" b="1" dirty="0">
              <a:solidFill>
                <a:srgbClr val="FF0000"/>
              </a:solidFill>
            </a:endParaRPr>
          </a:p>
        </p:txBody>
      </p:sp>
      <p:cxnSp>
        <p:nvCxnSpPr>
          <p:cNvPr id="24" name="Connettore 2 23"/>
          <p:cNvCxnSpPr/>
          <p:nvPr/>
        </p:nvCxnSpPr>
        <p:spPr>
          <a:xfrm>
            <a:off x="7489651" y="5808708"/>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ettangolo 24"/>
          <p:cNvSpPr/>
          <p:nvPr/>
        </p:nvSpPr>
        <p:spPr>
          <a:xfrm>
            <a:off x="6298086" y="6028474"/>
            <a:ext cx="1300356" cy="646331"/>
          </a:xfrm>
          <a:prstGeom prst="rect">
            <a:avLst/>
          </a:prstGeom>
        </p:spPr>
        <p:txBody>
          <a:bodyPr wrap="none">
            <a:spAutoFit/>
          </a:bodyPr>
          <a:lstStyle/>
          <a:p>
            <a:pPr algn="ctr"/>
            <a:r>
              <a:rPr lang="it-IT" dirty="0"/>
              <a:t>Fino al </a:t>
            </a:r>
          </a:p>
          <a:p>
            <a:pPr algn="ctr"/>
            <a:r>
              <a:rPr lang="it-IT" dirty="0"/>
              <a:t>17/01/2023</a:t>
            </a:r>
          </a:p>
        </p:txBody>
      </p:sp>
      <p:sp>
        <p:nvSpPr>
          <p:cNvPr id="26" name="Rettangolo 25"/>
          <p:cNvSpPr/>
          <p:nvPr/>
        </p:nvSpPr>
        <p:spPr>
          <a:xfrm>
            <a:off x="7705675" y="5965975"/>
            <a:ext cx="1368152" cy="646331"/>
          </a:xfrm>
          <a:prstGeom prst="rect">
            <a:avLst/>
          </a:prstGeom>
        </p:spPr>
        <p:txBody>
          <a:bodyPr wrap="square">
            <a:spAutoFit/>
          </a:bodyPr>
          <a:lstStyle/>
          <a:p>
            <a:pPr algn="ctr"/>
            <a:r>
              <a:rPr lang="it-IT" dirty="0"/>
              <a:t>Dopo il </a:t>
            </a:r>
          </a:p>
          <a:p>
            <a:pPr algn="ctr"/>
            <a:r>
              <a:rPr lang="it-IT" dirty="0"/>
              <a:t>17/01/2023</a:t>
            </a:r>
          </a:p>
        </p:txBody>
      </p:sp>
      <p:sp>
        <p:nvSpPr>
          <p:cNvPr id="27" name="Rettangolo 26"/>
          <p:cNvSpPr/>
          <p:nvPr/>
        </p:nvSpPr>
        <p:spPr>
          <a:xfrm>
            <a:off x="4602265" y="5160510"/>
            <a:ext cx="4563237" cy="369332"/>
          </a:xfrm>
          <a:prstGeom prst="rect">
            <a:avLst/>
          </a:prstGeom>
        </p:spPr>
        <p:txBody>
          <a:bodyPr wrap="none">
            <a:spAutoFit/>
          </a:bodyPr>
          <a:lstStyle/>
          <a:p>
            <a:pPr algn="ctr">
              <a:defRPr/>
            </a:pPr>
            <a:r>
              <a:rPr lang="it-IT" b="1" dirty="0"/>
              <a:t>Proposta di riduzione del limite di esposizione</a:t>
            </a:r>
            <a:endParaRPr lang="it-IT" dirty="0"/>
          </a:p>
        </p:txBody>
      </p:sp>
      <p:pic>
        <p:nvPicPr>
          <p:cNvPr id="21" name="Immagine 20">
            <a:extLst>
              <a:ext uri="{FF2B5EF4-FFF2-40B4-BE49-F238E27FC236}">
                <a16:creationId xmlns:a16="http://schemas.microsoft.com/office/drawing/2014/main" id="{690052FB-A0A7-403C-84AD-E965207DCA1F}"/>
              </a:ext>
            </a:extLst>
          </p:cNvPr>
          <p:cNvPicPr>
            <a:picLocks noChangeAspect="1"/>
          </p:cNvPicPr>
          <p:nvPr/>
        </p:nvPicPr>
        <p:blipFill>
          <a:blip r:embed="rId3"/>
          <a:stretch>
            <a:fillRect/>
          </a:stretch>
        </p:blipFill>
        <p:spPr>
          <a:xfrm>
            <a:off x="0" y="0"/>
            <a:ext cx="561850" cy="604522"/>
          </a:xfrm>
          <a:prstGeom prst="rect">
            <a:avLst/>
          </a:prstGeom>
        </p:spPr>
      </p:pic>
      <p:sp>
        <p:nvSpPr>
          <p:cNvPr id="28" name="CasellaDiTesto 27">
            <a:extLst>
              <a:ext uri="{FF2B5EF4-FFF2-40B4-BE49-F238E27FC236}">
                <a16:creationId xmlns:a16="http://schemas.microsoft.com/office/drawing/2014/main" id="{D6B74036-5A58-4236-9B56-7437752A9B16}"/>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29" name="Rettangolo 28">
            <a:extLst>
              <a:ext uri="{FF2B5EF4-FFF2-40B4-BE49-F238E27FC236}">
                <a16:creationId xmlns:a16="http://schemas.microsoft.com/office/drawing/2014/main" id="{4606D1F7-652B-4361-8C6F-C5A1A5CEAE09}"/>
              </a:ext>
            </a:extLst>
          </p:cNvPr>
          <p:cNvSpPr/>
          <p:nvPr/>
        </p:nvSpPr>
        <p:spPr>
          <a:xfrm>
            <a:off x="2378520" y="352547"/>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36362358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flipV="1">
            <a:off x="359054" y="649592"/>
            <a:ext cx="8509549" cy="53873"/>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In Italia</a:t>
            </a:r>
          </a:p>
        </p:txBody>
      </p:sp>
      <p:sp>
        <p:nvSpPr>
          <p:cNvPr id="8" name="Rettangolo arrotondato 7"/>
          <p:cNvSpPr/>
          <p:nvPr/>
        </p:nvSpPr>
        <p:spPr>
          <a:xfrm>
            <a:off x="251520" y="1729298"/>
            <a:ext cx="2700679" cy="646331"/>
          </a:xfrm>
          <a:prstGeom prst="round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D.Lgs. 81/2008</a:t>
            </a:r>
            <a:endParaRPr lang="it-IT" sz="2000" i="1" dirty="0">
              <a:solidFill>
                <a:schemeClr val="bg1"/>
              </a:solidFill>
              <a:latin typeface="Arial" pitchFamily="34" charset="0"/>
              <a:cs typeface="Arial" pitchFamily="34" charset="0"/>
            </a:endParaRPr>
          </a:p>
        </p:txBody>
      </p:sp>
      <p:pic>
        <p:nvPicPr>
          <p:cNvPr id="6146" name="Immagin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1575" y="1628800"/>
            <a:ext cx="5854475" cy="4749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ttangolo 11"/>
          <p:cNvSpPr/>
          <p:nvPr/>
        </p:nvSpPr>
        <p:spPr>
          <a:xfrm>
            <a:off x="251520" y="2383885"/>
            <a:ext cx="2886092" cy="923330"/>
          </a:xfrm>
          <a:prstGeom prst="rect">
            <a:avLst/>
          </a:prstGeom>
        </p:spPr>
        <p:txBody>
          <a:bodyPr wrap="square">
            <a:spAutoFit/>
          </a:bodyPr>
          <a:lstStyle/>
          <a:p>
            <a:r>
              <a:rPr lang="it-IT" b="1" dirty="0"/>
              <a:t>Allegato XXII </a:t>
            </a:r>
          </a:p>
          <a:p>
            <a:r>
              <a:rPr lang="it-IT" dirty="0"/>
              <a:t>(Elenco di sostanze, miscele e processi)</a:t>
            </a:r>
          </a:p>
        </p:txBody>
      </p:sp>
      <p:pic>
        <p:nvPicPr>
          <p:cNvPr id="7" name="Immagine 6">
            <a:extLst>
              <a:ext uri="{FF2B5EF4-FFF2-40B4-BE49-F238E27FC236}">
                <a16:creationId xmlns:a16="http://schemas.microsoft.com/office/drawing/2014/main" id="{D86177D4-AC9C-4800-9E2D-866BF77FBC15}"/>
              </a:ext>
            </a:extLst>
          </p:cNvPr>
          <p:cNvPicPr>
            <a:picLocks noChangeAspect="1"/>
          </p:cNvPicPr>
          <p:nvPr/>
        </p:nvPicPr>
        <p:blipFill>
          <a:blip r:embed="rId4"/>
          <a:stretch>
            <a:fillRect/>
          </a:stretch>
        </p:blipFill>
        <p:spPr>
          <a:xfrm>
            <a:off x="0" y="0"/>
            <a:ext cx="561850" cy="604522"/>
          </a:xfrm>
          <a:prstGeom prst="rect">
            <a:avLst/>
          </a:prstGeom>
        </p:spPr>
      </p:pic>
      <p:sp>
        <p:nvSpPr>
          <p:cNvPr id="9" name="CasellaDiTesto 8">
            <a:extLst>
              <a:ext uri="{FF2B5EF4-FFF2-40B4-BE49-F238E27FC236}">
                <a16:creationId xmlns:a16="http://schemas.microsoft.com/office/drawing/2014/main" id="{BBD05FC4-506B-46C5-B734-8470542F9E80}"/>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0" name="Rettangolo 9">
            <a:extLst>
              <a:ext uri="{FF2B5EF4-FFF2-40B4-BE49-F238E27FC236}">
                <a16:creationId xmlns:a16="http://schemas.microsoft.com/office/drawing/2014/main" id="{7B822148-BC3A-41B5-9444-8875A6B254A5}"/>
              </a:ext>
            </a:extLst>
          </p:cNvPr>
          <p:cNvSpPr/>
          <p:nvPr/>
        </p:nvSpPr>
        <p:spPr>
          <a:xfrm>
            <a:off x="2339752" y="389077"/>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5851580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bwMode="auto">
          <a:xfrm>
            <a:off x="8743159" y="6278939"/>
            <a:ext cx="287781" cy="2345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557213" indent="-214313">
              <a:defRPr>
                <a:solidFill>
                  <a:schemeClr val="tx1"/>
                </a:solidFill>
                <a:latin typeface="Arial" charset="0"/>
              </a:defRPr>
            </a:lvl2pPr>
            <a:lvl3pPr marL="857250" indent="-171450">
              <a:defRPr>
                <a:solidFill>
                  <a:schemeClr val="tx1"/>
                </a:solidFill>
                <a:latin typeface="Arial" charset="0"/>
              </a:defRPr>
            </a:lvl3pPr>
            <a:lvl4pPr marL="1200150" indent="-171450">
              <a:defRPr>
                <a:solidFill>
                  <a:schemeClr val="tx1"/>
                </a:solidFill>
                <a:latin typeface="Arial" charset="0"/>
              </a:defRPr>
            </a:lvl4pPr>
            <a:lvl5pPr marL="1543050" indent="-171450">
              <a:defRPr>
                <a:solidFill>
                  <a:schemeClr val="tx1"/>
                </a:solidFill>
                <a:latin typeface="Arial" charset="0"/>
              </a:defRPr>
            </a:lvl5pPr>
            <a:lvl6pPr marL="1885950" indent="-171450" eaLnBrk="0" fontAlgn="base" hangingPunct="0">
              <a:spcBef>
                <a:spcPct val="0"/>
              </a:spcBef>
              <a:spcAft>
                <a:spcPct val="0"/>
              </a:spcAft>
              <a:defRPr>
                <a:solidFill>
                  <a:schemeClr val="tx1"/>
                </a:solidFill>
                <a:latin typeface="Arial" charset="0"/>
              </a:defRPr>
            </a:lvl6pPr>
            <a:lvl7pPr marL="2228850" indent="-171450" eaLnBrk="0" fontAlgn="base" hangingPunct="0">
              <a:spcBef>
                <a:spcPct val="0"/>
              </a:spcBef>
              <a:spcAft>
                <a:spcPct val="0"/>
              </a:spcAft>
              <a:defRPr>
                <a:solidFill>
                  <a:schemeClr val="tx1"/>
                </a:solidFill>
                <a:latin typeface="Arial" charset="0"/>
              </a:defRPr>
            </a:lvl7pPr>
            <a:lvl8pPr marL="2571750" indent="-171450" eaLnBrk="0" fontAlgn="base" hangingPunct="0">
              <a:spcBef>
                <a:spcPct val="0"/>
              </a:spcBef>
              <a:spcAft>
                <a:spcPct val="0"/>
              </a:spcAft>
              <a:defRPr>
                <a:solidFill>
                  <a:schemeClr val="tx1"/>
                </a:solidFill>
                <a:latin typeface="Arial" charset="0"/>
              </a:defRPr>
            </a:lvl8pPr>
            <a:lvl9pPr marL="2914650" indent="-171450" eaLnBrk="0" fontAlgn="base" hangingPunct="0">
              <a:spcBef>
                <a:spcPct val="0"/>
              </a:spcBef>
              <a:spcAft>
                <a:spcPct val="0"/>
              </a:spcAft>
              <a:defRPr>
                <a:solidFill>
                  <a:schemeClr val="tx1"/>
                </a:solidFill>
                <a:latin typeface="Arial" charset="0"/>
              </a:defRPr>
            </a:lvl9pPr>
          </a:lstStyle>
          <a:p>
            <a:pPr defTabSz="685800" eaLnBrk="1" fontAlgn="auto" hangingPunct="1">
              <a:spcBef>
                <a:spcPts val="0"/>
              </a:spcBef>
              <a:spcAft>
                <a:spcPts val="0"/>
              </a:spcAft>
            </a:pPr>
            <a:fld id="{20138C8A-FC20-4470-858C-7B10DEB13296}" type="slidenum">
              <a:rPr lang="it-IT" altLang="it-IT" sz="750">
                <a:solidFill>
                  <a:srgbClr val="898989"/>
                </a:solidFill>
                <a:cs typeface="+mn-cs"/>
              </a:rPr>
              <a:pPr defTabSz="685800" eaLnBrk="1" fontAlgn="auto" hangingPunct="1">
                <a:spcBef>
                  <a:spcPts val="0"/>
                </a:spcBef>
                <a:spcAft>
                  <a:spcPts val="0"/>
                </a:spcAft>
              </a:pPr>
              <a:t>17</a:t>
            </a:fld>
            <a:endParaRPr lang="it-IT" altLang="it-IT" sz="750" dirty="0">
              <a:solidFill>
                <a:srgbClr val="898989"/>
              </a:solidFill>
              <a:cs typeface="+mn-cs"/>
            </a:endParaRPr>
          </a:p>
        </p:txBody>
      </p:sp>
      <p:sp>
        <p:nvSpPr>
          <p:cNvPr id="30" name="Rectangle 2"/>
          <p:cNvSpPr>
            <a:spLocks noChangeArrowheads="1"/>
          </p:cNvSpPr>
          <p:nvPr/>
        </p:nvSpPr>
        <p:spPr bwMode="auto">
          <a:xfrm flipV="1">
            <a:off x="450426" y="535440"/>
            <a:ext cx="8439744" cy="45719"/>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24" name="Rettangolo arrotondato 2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In Italia</a:t>
            </a:r>
          </a:p>
        </p:txBody>
      </p:sp>
      <p:sp>
        <p:nvSpPr>
          <p:cNvPr id="2" name="Rettangolo 1"/>
          <p:cNvSpPr/>
          <p:nvPr/>
        </p:nvSpPr>
        <p:spPr>
          <a:xfrm>
            <a:off x="328748" y="5105999"/>
            <a:ext cx="8635739" cy="1400383"/>
          </a:xfrm>
          <a:prstGeom prst="rect">
            <a:avLst/>
          </a:prstGeom>
          <a:ln>
            <a:solidFill>
              <a:schemeClr val="bg1">
                <a:lumMod val="65000"/>
              </a:schemeClr>
            </a:solidFill>
          </a:ln>
        </p:spPr>
        <p:style>
          <a:lnRef idx="2">
            <a:schemeClr val="dk1"/>
          </a:lnRef>
          <a:fillRef idx="1">
            <a:schemeClr val="lt1"/>
          </a:fillRef>
          <a:effectRef idx="0">
            <a:schemeClr val="dk1"/>
          </a:effectRef>
          <a:fontRef idx="minor">
            <a:schemeClr val="dk1"/>
          </a:fontRef>
        </p:style>
        <p:txBody>
          <a:bodyPr wrap="square">
            <a:spAutoFit/>
          </a:bodyPr>
          <a:lstStyle/>
          <a:p>
            <a:pPr algn="ctr" fontAlgn="base">
              <a:lnSpc>
                <a:spcPts val="168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u="sng" dirty="0">
                <a:solidFill>
                  <a:srgbClr val="000000"/>
                </a:solidFill>
                <a:latin typeface="Arial" panose="020B0604020202020204" pitchFamily="34" charset="0"/>
                <a:ea typeface="Times New Roman" panose="02020603050405020304" pitchFamily="18" charset="0"/>
                <a:cs typeface="Arial" panose="020B0604020202020204" pitchFamily="34" charset="0"/>
              </a:rPr>
              <a:t>Art. 2 </a:t>
            </a:r>
          </a:p>
          <a:p>
            <a:pPr fontAlgn="base">
              <a:lnSpc>
                <a:spcPts val="168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endParaRPr lang="it-IT" dirty="0">
              <a:latin typeface="Arial" panose="020B0604020202020204" pitchFamily="34" charset="0"/>
              <a:ea typeface="Calibri" panose="020F0502020204030204" pitchFamily="34" charset="0"/>
              <a:cs typeface="Arial" panose="020B0604020202020204" pitchFamily="34" charset="0"/>
            </a:endParaRPr>
          </a:p>
          <a:p>
            <a:pPr fontAlgn="base">
              <a:lnSpc>
                <a:spcPts val="168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b="1" u="sng" dirty="0">
                <a:solidFill>
                  <a:srgbClr val="000000"/>
                </a:solidFill>
                <a:latin typeface="Arial" panose="020B0604020202020204" pitchFamily="34" charset="0"/>
                <a:ea typeface="Times New Roman" panose="02020603050405020304" pitchFamily="18" charset="0"/>
                <a:cs typeface="Arial" panose="020B0604020202020204" pitchFamily="34" charset="0"/>
              </a:rPr>
              <a:t>Modifiche agli Allegati XLII e XLIII del decreto legislativo 9 aprile 2008, n. 81 </a:t>
            </a:r>
            <a:endParaRPr lang="it-IT" b="1" u="sng" dirty="0">
              <a:latin typeface="Arial" panose="020B0604020202020204" pitchFamily="34" charset="0"/>
              <a:ea typeface="Calibri" panose="020F0502020204030204" pitchFamily="34" charset="0"/>
              <a:cs typeface="Arial" panose="020B0604020202020204" pitchFamily="34" charset="0"/>
            </a:endParaRPr>
          </a:p>
          <a:p>
            <a:pPr fontAlgn="base">
              <a:lnSpc>
                <a:spcPts val="168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endParaRPr lang="it-IT" dirty="0">
              <a:latin typeface="Arial" panose="020B0604020202020204" pitchFamily="34" charset="0"/>
              <a:ea typeface="Calibri" panose="020F0502020204030204" pitchFamily="34" charset="0"/>
              <a:cs typeface="Arial" panose="020B0604020202020204" pitchFamily="34" charset="0"/>
            </a:endParaRPr>
          </a:p>
          <a:p>
            <a:pPr fontAlgn="base">
              <a:lnSpc>
                <a:spcPts val="168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it-IT" i="1" dirty="0">
                <a:solidFill>
                  <a:srgbClr val="000000"/>
                </a:solidFill>
                <a:latin typeface="Arial" panose="020B0604020202020204" pitchFamily="34" charset="0"/>
                <a:ea typeface="Times New Roman" panose="02020603050405020304" pitchFamily="18" charset="0"/>
                <a:cs typeface="Arial" panose="020B0604020202020204" pitchFamily="34" charset="0"/>
              </a:rPr>
              <a:t>1. Gli allegati XLII e XLIII del decreto legislativo 9 aprile 2008, n. 81, sono sostituiti dagli allegati I e II del presente decreto. </a:t>
            </a:r>
            <a:endParaRPr lang="it-IT" i="1" dirty="0">
              <a:effectLst/>
              <a:latin typeface="Arial" panose="020B0604020202020204" pitchFamily="34" charset="0"/>
              <a:ea typeface="Calibri" panose="020F0502020204030204" pitchFamily="34" charset="0"/>
              <a:cs typeface="Arial" panose="020B0604020202020204" pitchFamily="34" charset="0"/>
            </a:endParaRPr>
          </a:p>
        </p:txBody>
      </p:sp>
      <p:sp>
        <p:nvSpPr>
          <p:cNvPr id="15" name="Rettangolo arrotondato 14"/>
          <p:cNvSpPr/>
          <p:nvPr/>
        </p:nvSpPr>
        <p:spPr>
          <a:xfrm>
            <a:off x="347993" y="1676911"/>
            <a:ext cx="2700679" cy="64633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tx1"/>
                </a:solidFill>
                <a:latin typeface="Arial" pitchFamily="34" charset="0"/>
                <a:cs typeface="Arial" pitchFamily="34" charset="0"/>
              </a:rPr>
              <a:t>D.Lgs. 81/2008</a:t>
            </a:r>
            <a:endParaRPr lang="it-IT" sz="2000" i="1" dirty="0">
              <a:solidFill>
                <a:schemeClr val="tx1"/>
              </a:solidFill>
              <a:latin typeface="Arial" pitchFamily="34" charset="0"/>
              <a:cs typeface="Arial" pitchFamily="34" charset="0"/>
            </a:endParaRPr>
          </a:p>
        </p:txBody>
      </p:sp>
      <p:sp>
        <p:nvSpPr>
          <p:cNvPr id="5" name="Freccia in giù 4"/>
          <p:cNvSpPr/>
          <p:nvPr/>
        </p:nvSpPr>
        <p:spPr>
          <a:xfrm>
            <a:off x="1603955" y="2371284"/>
            <a:ext cx="188754" cy="1293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arrotondato 16"/>
          <p:cNvSpPr/>
          <p:nvPr/>
        </p:nvSpPr>
        <p:spPr>
          <a:xfrm>
            <a:off x="349663" y="3808663"/>
            <a:ext cx="2700679" cy="646331"/>
          </a:xfrm>
          <a:prstGeom prst="round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D.Lgs. 44/2020</a:t>
            </a:r>
            <a:endParaRPr lang="it-IT" sz="2000" i="1" dirty="0">
              <a:solidFill>
                <a:schemeClr val="bg1"/>
              </a:solidFill>
              <a:latin typeface="Arial" pitchFamily="34" charset="0"/>
              <a:cs typeface="Arial" pitchFamily="34" charset="0"/>
            </a:endParaRPr>
          </a:p>
        </p:txBody>
      </p:sp>
      <p:sp>
        <p:nvSpPr>
          <p:cNvPr id="4" name="Rettangolo 3"/>
          <p:cNvSpPr/>
          <p:nvPr/>
        </p:nvSpPr>
        <p:spPr>
          <a:xfrm>
            <a:off x="830375" y="2521927"/>
            <a:ext cx="1672253" cy="369332"/>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lvl="0"/>
            <a:r>
              <a:rPr lang="it-IT" dirty="0">
                <a:solidFill>
                  <a:prstClr val="black"/>
                </a:solidFill>
                <a:latin typeface="Arial" panose="020B0604020202020204" pitchFamily="34" charset="0"/>
                <a:cs typeface="Arial" panose="020B0604020202020204" pitchFamily="34" charset="0"/>
              </a:rPr>
              <a:t>modificato dal </a:t>
            </a:r>
          </a:p>
        </p:txBody>
      </p:sp>
      <p:sp>
        <p:nvSpPr>
          <p:cNvPr id="7" name="Rettangolo 6"/>
          <p:cNvSpPr/>
          <p:nvPr/>
        </p:nvSpPr>
        <p:spPr>
          <a:xfrm>
            <a:off x="4178351" y="2756706"/>
            <a:ext cx="4572000" cy="1815882"/>
          </a:xfrm>
          <a:prstGeom prst="rect">
            <a:avLst/>
          </a:prstGeom>
        </p:spPr>
        <p:txBody>
          <a:bodyPr>
            <a:spAutoFit/>
          </a:bodyPr>
          <a:lstStyle/>
          <a:p>
            <a:r>
              <a:rPr lang="it-IT" sz="1600" i="1" dirty="0">
                <a:latin typeface="Arial" panose="020B0604020202020204" pitchFamily="34" charset="0"/>
                <a:cs typeface="Arial" panose="020B0604020202020204" pitchFamily="34" charset="0"/>
              </a:rPr>
              <a:t>Attuazione della direttiva (UE) 2017/2398 del Parlamento europeo e del Consiglio, del 12 dicembre 2017, che modifica la direttiva 2004/37/CE del Consiglio, relativa alla </a:t>
            </a:r>
            <a:r>
              <a:rPr lang="it-IT" sz="1600" i="1" u="sng" dirty="0">
                <a:latin typeface="Arial" panose="020B0604020202020204" pitchFamily="34" charset="0"/>
                <a:cs typeface="Arial" panose="020B0604020202020204" pitchFamily="34" charset="0"/>
              </a:rPr>
              <a:t>protezione dei lavoratori contro i rischi derivanti da un'esposizione ad agenti cancerogeni o mutageni durante il lavoro</a:t>
            </a:r>
            <a:r>
              <a:rPr lang="it-IT" sz="1600" i="1" dirty="0">
                <a:latin typeface="Arial" panose="020B0604020202020204" pitchFamily="34" charset="0"/>
                <a:cs typeface="Arial" panose="020B0604020202020204" pitchFamily="34" charset="0"/>
              </a:rPr>
              <a:t>.</a:t>
            </a:r>
            <a:endParaRPr lang="it-IT" sz="1600" i="1" dirty="0">
              <a:effectLst/>
              <a:latin typeface="Arial" panose="020B0604020202020204" pitchFamily="34" charset="0"/>
              <a:cs typeface="Arial" panose="020B0604020202020204" pitchFamily="34" charset="0"/>
            </a:endParaRPr>
          </a:p>
        </p:txBody>
      </p:sp>
      <p:sp>
        <p:nvSpPr>
          <p:cNvPr id="8" name="Freccia a destra 7"/>
          <p:cNvSpPr/>
          <p:nvPr/>
        </p:nvSpPr>
        <p:spPr>
          <a:xfrm>
            <a:off x="3274259" y="4005064"/>
            <a:ext cx="72008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Freccia in giù 20"/>
          <p:cNvSpPr/>
          <p:nvPr/>
        </p:nvSpPr>
        <p:spPr>
          <a:xfrm>
            <a:off x="1299438" y="4537418"/>
            <a:ext cx="734126" cy="5334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3" name="Immagine 12">
            <a:extLst>
              <a:ext uri="{FF2B5EF4-FFF2-40B4-BE49-F238E27FC236}">
                <a16:creationId xmlns:a16="http://schemas.microsoft.com/office/drawing/2014/main" id="{567F9788-6BC9-4269-9444-5388DC1483ED}"/>
              </a:ext>
            </a:extLst>
          </p:cNvPr>
          <p:cNvPicPr>
            <a:picLocks noChangeAspect="1"/>
          </p:cNvPicPr>
          <p:nvPr/>
        </p:nvPicPr>
        <p:blipFill>
          <a:blip r:embed="rId3"/>
          <a:stretch>
            <a:fillRect/>
          </a:stretch>
        </p:blipFill>
        <p:spPr>
          <a:xfrm>
            <a:off x="0" y="0"/>
            <a:ext cx="561850" cy="604522"/>
          </a:xfrm>
          <a:prstGeom prst="rect">
            <a:avLst/>
          </a:prstGeom>
        </p:spPr>
      </p:pic>
      <p:sp>
        <p:nvSpPr>
          <p:cNvPr id="14" name="CasellaDiTesto 13">
            <a:extLst>
              <a:ext uri="{FF2B5EF4-FFF2-40B4-BE49-F238E27FC236}">
                <a16:creationId xmlns:a16="http://schemas.microsoft.com/office/drawing/2014/main" id="{E50047BB-CE24-40D0-BE05-D35E873568DB}"/>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6" name="Rettangolo 15">
            <a:extLst>
              <a:ext uri="{FF2B5EF4-FFF2-40B4-BE49-F238E27FC236}">
                <a16:creationId xmlns:a16="http://schemas.microsoft.com/office/drawing/2014/main" id="{69A699E7-72AF-45C3-BF2B-3281820AEAE5}"/>
              </a:ext>
            </a:extLst>
          </p:cNvPr>
          <p:cNvSpPr/>
          <p:nvPr/>
        </p:nvSpPr>
        <p:spPr>
          <a:xfrm>
            <a:off x="2364702" y="284826"/>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32972522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bwMode="auto">
          <a:xfrm>
            <a:off x="8743159" y="6278939"/>
            <a:ext cx="287781" cy="2345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557213" indent="-214313">
              <a:defRPr>
                <a:solidFill>
                  <a:schemeClr val="tx1"/>
                </a:solidFill>
                <a:latin typeface="Arial" charset="0"/>
              </a:defRPr>
            </a:lvl2pPr>
            <a:lvl3pPr marL="857250" indent="-171450">
              <a:defRPr>
                <a:solidFill>
                  <a:schemeClr val="tx1"/>
                </a:solidFill>
                <a:latin typeface="Arial" charset="0"/>
              </a:defRPr>
            </a:lvl3pPr>
            <a:lvl4pPr marL="1200150" indent="-171450">
              <a:defRPr>
                <a:solidFill>
                  <a:schemeClr val="tx1"/>
                </a:solidFill>
                <a:latin typeface="Arial" charset="0"/>
              </a:defRPr>
            </a:lvl4pPr>
            <a:lvl5pPr marL="1543050" indent="-171450">
              <a:defRPr>
                <a:solidFill>
                  <a:schemeClr val="tx1"/>
                </a:solidFill>
                <a:latin typeface="Arial" charset="0"/>
              </a:defRPr>
            </a:lvl5pPr>
            <a:lvl6pPr marL="1885950" indent="-171450" eaLnBrk="0" fontAlgn="base" hangingPunct="0">
              <a:spcBef>
                <a:spcPct val="0"/>
              </a:spcBef>
              <a:spcAft>
                <a:spcPct val="0"/>
              </a:spcAft>
              <a:defRPr>
                <a:solidFill>
                  <a:schemeClr val="tx1"/>
                </a:solidFill>
                <a:latin typeface="Arial" charset="0"/>
              </a:defRPr>
            </a:lvl6pPr>
            <a:lvl7pPr marL="2228850" indent="-171450" eaLnBrk="0" fontAlgn="base" hangingPunct="0">
              <a:spcBef>
                <a:spcPct val="0"/>
              </a:spcBef>
              <a:spcAft>
                <a:spcPct val="0"/>
              </a:spcAft>
              <a:defRPr>
                <a:solidFill>
                  <a:schemeClr val="tx1"/>
                </a:solidFill>
                <a:latin typeface="Arial" charset="0"/>
              </a:defRPr>
            </a:lvl7pPr>
            <a:lvl8pPr marL="2571750" indent="-171450" eaLnBrk="0" fontAlgn="base" hangingPunct="0">
              <a:spcBef>
                <a:spcPct val="0"/>
              </a:spcBef>
              <a:spcAft>
                <a:spcPct val="0"/>
              </a:spcAft>
              <a:defRPr>
                <a:solidFill>
                  <a:schemeClr val="tx1"/>
                </a:solidFill>
                <a:latin typeface="Arial" charset="0"/>
              </a:defRPr>
            </a:lvl8pPr>
            <a:lvl9pPr marL="2914650" indent="-171450" eaLnBrk="0" fontAlgn="base" hangingPunct="0">
              <a:spcBef>
                <a:spcPct val="0"/>
              </a:spcBef>
              <a:spcAft>
                <a:spcPct val="0"/>
              </a:spcAft>
              <a:defRPr>
                <a:solidFill>
                  <a:schemeClr val="tx1"/>
                </a:solidFill>
                <a:latin typeface="Arial" charset="0"/>
              </a:defRPr>
            </a:lvl9pPr>
          </a:lstStyle>
          <a:p>
            <a:pPr defTabSz="685800" eaLnBrk="1" fontAlgn="auto" hangingPunct="1">
              <a:spcBef>
                <a:spcPts val="0"/>
              </a:spcBef>
              <a:spcAft>
                <a:spcPts val="0"/>
              </a:spcAft>
            </a:pPr>
            <a:fld id="{20138C8A-FC20-4470-858C-7B10DEB13296}" type="slidenum">
              <a:rPr lang="it-IT" altLang="it-IT" sz="750">
                <a:solidFill>
                  <a:srgbClr val="898989"/>
                </a:solidFill>
                <a:cs typeface="+mn-cs"/>
              </a:rPr>
              <a:pPr defTabSz="685800" eaLnBrk="1" fontAlgn="auto" hangingPunct="1">
                <a:spcBef>
                  <a:spcPts val="0"/>
                </a:spcBef>
                <a:spcAft>
                  <a:spcPts val="0"/>
                </a:spcAft>
              </a:pPr>
              <a:t>18</a:t>
            </a:fld>
            <a:endParaRPr lang="it-IT" altLang="it-IT" sz="750" dirty="0">
              <a:solidFill>
                <a:srgbClr val="898989"/>
              </a:solidFill>
              <a:cs typeface="+mn-cs"/>
            </a:endParaRPr>
          </a:p>
        </p:txBody>
      </p:sp>
      <p:sp>
        <p:nvSpPr>
          <p:cNvPr id="30" name="Rectangle 2"/>
          <p:cNvSpPr>
            <a:spLocks noChangeArrowheads="1"/>
          </p:cNvSpPr>
          <p:nvPr/>
        </p:nvSpPr>
        <p:spPr bwMode="auto">
          <a:xfrm flipV="1">
            <a:off x="437243" y="602366"/>
            <a:ext cx="8455237" cy="45719"/>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24" name="Rettangolo arrotondato 2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In Italia</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936" y="2132856"/>
            <a:ext cx="7980287" cy="44644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Connettore 1 2"/>
          <p:cNvCxnSpPr>
            <a:cxnSpLocks/>
          </p:cNvCxnSpPr>
          <p:nvPr/>
        </p:nvCxnSpPr>
        <p:spPr>
          <a:xfrm>
            <a:off x="827584" y="5877272"/>
            <a:ext cx="676875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Rettangolo 3"/>
          <p:cNvSpPr/>
          <p:nvPr/>
        </p:nvSpPr>
        <p:spPr>
          <a:xfrm>
            <a:off x="742837" y="1617658"/>
            <a:ext cx="3570665" cy="369332"/>
          </a:xfrm>
          <a:prstGeom prst="rect">
            <a:avLst/>
          </a:prstGeom>
        </p:spPr>
        <p:txBody>
          <a:bodyPr wrap="square">
            <a:spAutoFit/>
          </a:bodyPr>
          <a:lstStyle/>
          <a:p>
            <a:pPr lvl="0"/>
            <a:r>
              <a:rPr lang="it-IT" dirty="0">
                <a:solidFill>
                  <a:srgbClr val="444444"/>
                </a:solidFill>
                <a:latin typeface="Arial" panose="020B0604020202020204" pitchFamily="34" charset="0"/>
                <a:cs typeface="Arial" panose="020B0604020202020204" pitchFamily="34" charset="0"/>
              </a:rPr>
              <a:t>Allegato I - D.Lgs. 44/2020</a:t>
            </a:r>
          </a:p>
        </p:txBody>
      </p:sp>
      <p:pic>
        <p:nvPicPr>
          <p:cNvPr id="9" name="Immagine 8">
            <a:extLst>
              <a:ext uri="{FF2B5EF4-FFF2-40B4-BE49-F238E27FC236}">
                <a16:creationId xmlns:a16="http://schemas.microsoft.com/office/drawing/2014/main" id="{F53A2FD9-5F10-4469-B172-1F6F480E188C}"/>
              </a:ext>
            </a:extLst>
          </p:cNvPr>
          <p:cNvPicPr>
            <a:picLocks noChangeAspect="1"/>
          </p:cNvPicPr>
          <p:nvPr/>
        </p:nvPicPr>
        <p:blipFill>
          <a:blip r:embed="rId4"/>
          <a:stretch>
            <a:fillRect/>
          </a:stretch>
        </p:blipFill>
        <p:spPr>
          <a:xfrm>
            <a:off x="0" y="0"/>
            <a:ext cx="561850" cy="604522"/>
          </a:xfrm>
          <a:prstGeom prst="rect">
            <a:avLst/>
          </a:prstGeom>
        </p:spPr>
      </p:pic>
      <p:sp>
        <p:nvSpPr>
          <p:cNvPr id="10" name="CasellaDiTesto 9">
            <a:extLst>
              <a:ext uri="{FF2B5EF4-FFF2-40B4-BE49-F238E27FC236}">
                <a16:creationId xmlns:a16="http://schemas.microsoft.com/office/drawing/2014/main" id="{B7FAF6F3-3EDD-4304-8D31-5421E83876A5}"/>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1" name="Rettangolo 10">
            <a:extLst>
              <a:ext uri="{FF2B5EF4-FFF2-40B4-BE49-F238E27FC236}">
                <a16:creationId xmlns:a16="http://schemas.microsoft.com/office/drawing/2014/main" id="{C871A212-21DD-47CB-8216-891BE0932942}"/>
              </a:ext>
            </a:extLst>
          </p:cNvPr>
          <p:cNvSpPr/>
          <p:nvPr/>
        </p:nvSpPr>
        <p:spPr>
          <a:xfrm>
            <a:off x="2370707" y="361770"/>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58527842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sldNum" sz="quarter" idx="12"/>
          </p:nvPr>
        </p:nvSpPr>
        <p:spPr bwMode="auto">
          <a:xfrm>
            <a:off x="8743159" y="6278939"/>
            <a:ext cx="287781" cy="2345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557213" indent="-214313">
              <a:defRPr>
                <a:solidFill>
                  <a:schemeClr val="tx1"/>
                </a:solidFill>
                <a:latin typeface="Arial" charset="0"/>
              </a:defRPr>
            </a:lvl2pPr>
            <a:lvl3pPr marL="857250" indent="-171450">
              <a:defRPr>
                <a:solidFill>
                  <a:schemeClr val="tx1"/>
                </a:solidFill>
                <a:latin typeface="Arial" charset="0"/>
              </a:defRPr>
            </a:lvl3pPr>
            <a:lvl4pPr marL="1200150" indent="-171450">
              <a:defRPr>
                <a:solidFill>
                  <a:schemeClr val="tx1"/>
                </a:solidFill>
                <a:latin typeface="Arial" charset="0"/>
              </a:defRPr>
            </a:lvl4pPr>
            <a:lvl5pPr marL="1543050" indent="-171450">
              <a:defRPr>
                <a:solidFill>
                  <a:schemeClr val="tx1"/>
                </a:solidFill>
                <a:latin typeface="Arial" charset="0"/>
              </a:defRPr>
            </a:lvl5pPr>
            <a:lvl6pPr marL="1885950" indent="-171450" eaLnBrk="0" fontAlgn="base" hangingPunct="0">
              <a:spcBef>
                <a:spcPct val="0"/>
              </a:spcBef>
              <a:spcAft>
                <a:spcPct val="0"/>
              </a:spcAft>
              <a:defRPr>
                <a:solidFill>
                  <a:schemeClr val="tx1"/>
                </a:solidFill>
                <a:latin typeface="Arial" charset="0"/>
              </a:defRPr>
            </a:lvl6pPr>
            <a:lvl7pPr marL="2228850" indent="-171450" eaLnBrk="0" fontAlgn="base" hangingPunct="0">
              <a:spcBef>
                <a:spcPct val="0"/>
              </a:spcBef>
              <a:spcAft>
                <a:spcPct val="0"/>
              </a:spcAft>
              <a:defRPr>
                <a:solidFill>
                  <a:schemeClr val="tx1"/>
                </a:solidFill>
                <a:latin typeface="Arial" charset="0"/>
              </a:defRPr>
            </a:lvl7pPr>
            <a:lvl8pPr marL="2571750" indent="-171450" eaLnBrk="0" fontAlgn="base" hangingPunct="0">
              <a:spcBef>
                <a:spcPct val="0"/>
              </a:spcBef>
              <a:spcAft>
                <a:spcPct val="0"/>
              </a:spcAft>
              <a:defRPr>
                <a:solidFill>
                  <a:schemeClr val="tx1"/>
                </a:solidFill>
                <a:latin typeface="Arial" charset="0"/>
              </a:defRPr>
            </a:lvl8pPr>
            <a:lvl9pPr marL="2914650" indent="-171450" eaLnBrk="0" fontAlgn="base" hangingPunct="0">
              <a:spcBef>
                <a:spcPct val="0"/>
              </a:spcBef>
              <a:spcAft>
                <a:spcPct val="0"/>
              </a:spcAft>
              <a:defRPr>
                <a:solidFill>
                  <a:schemeClr val="tx1"/>
                </a:solidFill>
                <a:latin typeface="Arial" charset="0"/>
              </a:defRPr>
            </a:lvl9pPr>
          </a:lstStyle>
          <a:p>
            <a:pPr defTabSz="685800" eaLnBrk="1" fontAlgn="auto" hangingPunct="1">
              <a:spcBef>
                <a:spcPts val="0"/>
              </a:spcBef>
              <a:spcAft>
                <a:spcPts val="0"/>
              </a:spcAft>
            </a:pPr>
            <a:fld id="{20138C8A-FC20-4470-858C-7B10DEB13296}" type="slidenum">
              <a:rPr lang="it-IT" altLang="it-IT" sz="750">
                <a:solidFill>
                  <a:srgbClr val="898989"/>
                </a:solidFill>
                <a:cs typeface="+mn-cs"/>
              </a:rPr>
              <a:pPr defTabSz="685800" eaLnBrk="1" fontAlgn="auto" hangingPunct="1">
                <a:spcBef>
                  <a:spcPts val="0"/>
                </a:spcBef>
                <a:spcAft>
                  <a:spcPts val="0"/>
                </a:spcAft>
              </a:pPr>
              <a:t>19</a:t>
            </a:fld>
            <a:endParaRPr lang="it-IT" altLang="it-IT" sz="750" dirty="0">
              <a:solidFill>
                <a:srgbClr val="898989"/>
              </a:solidFill>
              <a:cs typeface="+mn-cs"/>
            </a:endParaRPr>
          </a:p>
        </p:txBody>
      </p:sp>
      <p:sp>
        <p:nvSpPr>
          <p:cNvPr id="30" name="Rectangle 2"/>
          <p:cNvSpPr>
            <a:spLocks noChangeArrowheads="1"/>
          </p:cNvSpPr>
          <p:nvPr/>
        </p:nvSpPr>
        <p:spPr bwMode="auto">
          <a:xfrm flipV="1">
            <a:off x="361501" y="608438"/>
            <a:ext cx="8530979" cy="45719"/>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24" name="Rettangolo arrotondato 2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In Italia</a:t>
            </a:r>
          </a:p>
        </p:txBody>
      </p:sp>
      <p:sp>
        <p:nvSpPr>
          <p:cNvPr id="4" name="Rettangolo 3"/>
          <p:cNvSpPr/>
          <p:nvPr/>
        </p:nvSpPr>
        <p:spPr>
          <a:xfrm>
            <a:off x="430688" y="1808114"/>
            <a:ext cx="3570665" cy="369332"/>
          </a:xfrm>
          <a:prstGeom prst="rect">
            <a:avLst/>
          </a:prstGeom>
        </p:spPr>
        <p:txBody>
          <a:bodyPr wrap="square">
            <a:spAutoFit/>
          </a:bodyPr>
          <a:lstStyle/>
          <a:p>
            <a:pPr lvl="0"/>
            <a:r>
              <a:rPr lang="it-IT" dirty="0">
                <a:solidFill>
                  <a:srgbClr val="444444"/>
                </a:solidFill>
                <a:latin typeface="Arial" panose="020B0604020202020204" pitchFamily="34" charset="0"/>
                <a:cs typeface="Arial" panose="020B0604020202020204" pitchFamily="34" charset="0"/>
              </a:rPr>
              <a:t>Allegato II - D.Lgs. 44/2020</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366" y="2326883"/>
            <a:ext cx="2447462" cy="33024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1"/>
          <p:cNvSpPr/>
          <p:nvPr/>
        </p:nvSpPr>
        <p:spPr>
          <a:xfrm>
            <a:off x="228183" y="2487180"/>
            <a:ext cx="2687633" cy="432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54" name="Picture 6" descr="Silhouette uomo guardando attraverso la sua lente di ingrandimento dipinti  da parete • quadri lente di ingrandimento, scoperta, verifica | myloview.it"/>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3264614" y="2697875"/>
            <a:ext cx="941521" cy="941521"/>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3948" y="3639395"/>
            <a:ext cx="7320052" cy="12200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Connettore 2 5"/>
          <p:cNvCxnSpPr/>
          <p:nvPr/>
        </p:nvCxnSpPr>
        <p:spPr>
          <a:xfrm>
            <a:off x="2915816" y="2919228"/>
            <a:ext cx="575748" cy="581780"/>
          </a:xfrm>
          <a:prstGeom prst="straightConnector1">
            <a:avLst/>
          </a:prstGeom>
          <a:noFill/>
          <a:ln>
            <a:solidFill>
              <a:srgbClr val="FF0000"/>
            </a:solidFill>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grpSp>
        <p:nvGrpSpPr>
          <p:cNvPr id="18" name="Gruppo 17"/>
          <p:cNvGrpSpPr/>
          <p:nvPr/>
        </p:nvGrpSpPr>
        <p:grpSpPr>
          <a:xfrm>
            <a:off x="3729079" y="5229200"/>
            <a:ext cx="4803361" cy="1320321"/>
            <a:chOff x="5011523" y="5094693"/>
            <a:chExt cx="4019417" cy="1320321"/>
          </a:xfrm>
        </p:grpSpPr>
        <p:sp>
          <p:nvSpPr>
            <p:cNvPr id="19" name="Rettangolo 18"/>
            <p:cNvSpPr/>
            <p:nvPr/>
          </p:nvSpPr>
          <p:spPr>
            <a:xfrm>
              <a:off x="5011523" y="5094693"/>
              <a:ext cx="1097929" cy="400110"/>
            </a:xfrm>
            <a:prstGeom prst="rect">
              <a:avLst/>
            </a:prstGeom>
          </p:spPr>
          <p:txBody>
            <a:bodyPr wrap="none">
              <a:spAutoFit/>
            </a:bodyPr>
            <a:lstStyle/>
            <a:p>
              <a:pPr algn="ctr">
                <a:defRPr/>
              </a:pPr>
              <a:r>
                <a:rPr lang="it-IT" sz="2000" strike="dblStrike" dirty="0"/>
                <a:t>5 mg/m</a:t>
              </a:r>
              <a:r>
                <a:rPr lang="it-IT" sz="2000" strike="dblStrike" baseline="30000" dirty="0"/>
                <a:t>3</a:t>
              </a:r>
              <a:endParaRPr lang="it-IT" sz="2000" strike="dblStrike" dirty="0"/>
            </a:p>
          </p:txBody>
        </p:sp>
        <p:sp>
          <p:nvSpPr>
            <p:cNvPr id="20" name="Rettangolo 19"/>
            <p:cNvSpPr/>
            <p:nvPr/>
          </p:nvSpPr>
          <p:spPr>
            <a:xfrm>
              <a:off x="6318507" y="5127005"/>
              <a:ext cx="1115498" cy="400110"/>
            </a:xfrm>
            <a:prstGeom prst="rect">
              <a:avLst/>
            </a:prstGeom>
          </p:spPr>
          <p:txBody>
            <a:bodyPr wrap="none">
              <a:spAutoFit/>
            </a:bodyPr>
            <a:lstStyle/>
            <a:p>
              <a:pPr algn="ctr">
                <a:defRPr/>
              </a:pPr>
              <a:r>
                <a:rPr lang="it-IT" sz="2000" b="1" dirty="0"/>
                <a:t>3 mg/m</a:t>
              </a:r>
              <a:r>
                <a:rPr lang="it-IT" sz="2000" b="1" baseline="30000" dirty="0"/>
                <a:t>3</a:t>
              </a:r>
              <a:endParaRPr lang="it-IT" sz="2000" b="1" dirty="0"/>
            </a:p>
          </p:txBody>
        </p:sp>
        <p:sp>
          <p:nvSpPr>
            <p:cNvPr id="21" name="Rettangolo 20"/>
            <p:cNvSpPr/>
            <p:nvPr/>
          </p:nvSpPr>
          <p:spPr>
            <a:xfrm>
              <a:off x="7711558" y="5095755"/>
              <a:ext cx="1115498" cy="400110"/>
            </a:xfrm>
            <a:prstGeom prst="rect">
              <a:avLst/>
            </a:prstGeom>
          </p:spPr>
          <p:txBody>
            <a:bodyPr wrap="none">
              <a:spAutoFit/>
            </a:bodyPr>
            <a:lstStyle/>
            <a:p>
              <a:pPr algn="ctr">
                <a:defRPr/>
              </a:pPr>
              <a:r>
                <a:rPr lang="it-IT" sz="2000" b="1" dirty="0"/>
                <a:t>2 mg/m</a:t>
              </a:r>
              <a:r>
                <a:rPr lang="it-IT" sz="2000" b="1" baseline="30000" dirty="0"/>
                <a:t>3</a:t>
              </a:r>
              <a:endParaRPr lang="it-IT" sz="2000" b="1" dirty="0"/>
            </a:p>
          </p:txBody>
        </p:sp>
        <p:cxnSp>
          <p:nvCxnSpPr>
            <p:cNvPr id="22" name="Connettore 2 21"/>
            <p:cNvCxnSpPr/>
            <p:nvPr/>
          </p:nvCxnSpPr>
          <p:spPr>
            <a:xfrm>
              <a:off x="7347381" y="5301029"/>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Rettangolo 22"/>
            <p:cNvSpPr/>
            <p:nvPr/>
          </p:nvSpPr>
          <p:spPr>
            <a:xfrm>
              <a:off x="6108593" y="5416220"/>
              <a:ext cx="1422184" cy="707886"/>
            </a:xfrm>
            <a:prstGeom prst="rect">
              <a:avLst/>
            </a:prstGeom>
          </p:spPr>
          <p:txBody>
            <a:bodyPr wrap="none">
              <a:spAutoFit/>
            </a:bodyPr>
            <a:lstStyle/>
            <a:p>
              <a:pPr algn="ctr"/>
              <a:r>
                <a:rPr lang="it-IT" sz="2000" dirty="0"/>
                <a:t>fino al </a:t>
              </a:r>
            </a:p>
            <a:p>
              <a:pPr algn="ctr"/>
              <a:r>
                <a:rPr lang="it-IT" sz="2000" dirty="0"/>
                <a:t>17/01/2023</a:t>
              </a:r>
            </a:p>
          </p:txBody>
        </p:sp>
        <p:sp>
          <p:nvSpPr>
            <p:cNvPr id="25" name="Rettangolo 24"/>
            <p:cNvSpPr/>
            <p:nvPr/>
          </p:nvSpPr>
          <p:spPr>
            <a:xfrm>
              <a:off x="7662788" y="5399351"/>
              <a:ext cx="1368152" cy="1015663"/>
            </a:xfrm>
            <a:prstGeom prst="rect">
              <a:avLst/>
            </a:prstGeom>
          </p:spPr>
          <p:txBody>
            <a:bodyPr wrap="square">
              <a:spAutoFit/>
            </a:bodyPr>
            <a:lstStyle/>
            <a:p>
              <a:pPr algn="ctr"/>
              <a:r>
                <a:rPr lang="it-IT" sz="2000" dirty="0"/>
                <a:t>dopo il </a:t>
              </a:r>
            </a:p>
            <a:p>
              <a:pPr algn="ctr"/>
              <a:r>
                <a:rPr lang="it-IT" sz="2000" dirty="0"/>
                <a:t>17/01/2023</a:t>
              </a:r>
            </a:p>
          </p:txBody>
        </p:sp>
        <p:cxnSp>
          <p:nvCxnSpPr>
            <p:cNvPr id="26" name="Connettore 2 25"/>
            <p:cNvCxnSpPr>
              <a:cxnSpLocks/>
            </p:cNvCxnSpPr>
            <p:nvPr/>
          </p:nvCxnSpPr>
          <p:spPr>
            <a:xfrm>
              <a:off x="6012160" y="5301029"/>
              <a:ext cx="43204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7" name="Rettangolo 6"/>
          <p:cNvSpPr/>
          <p:nvPr/>
        </p:nvSpPr>
        <p:spPr>
          <a:xfrm>
            <a:off x="3508206" y="1814357"/>
            <a:ext cx="5540096" cy="369332"/>
          </a:xfrm>
          <a:prstGeom prst="rect">
            <a:avLst/>
          </a:prstGeom>
        </p:spPr>
        <p:txBody>
          <a:bodyPr wrap="square">
            <a:spAutoFit/>
          </a:bodyPr>
          <a:lstStyle/>
          <a:p>
            <a:pPr algn="just"/>
            <a:r>
              <a:rPr lang="it-IT" b="1" dirty="0"/>
              <a:t>Allegato XLIII </a:t>
            </a:r>
            <a:r>
              <a:rPr lang="it-IT" i="1" dirty="0">
                <a:solidFill>
                  <a:prstClr val="black"/>
                </a:solidFill>
              </a:rPr>
              <a:t>(Valori limite di esposizione professionale</a:t>
            </a:r>
            <a:r>
              <a:rPr lang="it-IT" dirty="0"/>
              <a:t>)</a:t>
            </a:r>
          </a:p>
        </p:txBody>
      </p:sp>
      <p:pic>
        <p:nvPicPr>
          <p:cNvPr id="27" name="Immagine 26">
            <a:extLst>
              <a:ext uri="{FF2B5EF4-FFF2-40B4-BE49-F238E27FC236}">
                <a16:creationId xmlns:a16="http://schemas.microsoft.com/office/drawing/2014/main" id="{B2B3A33A-F27A-49FA-938D-3E615A8B9B01}"/>
              </a:ext>
            </a:extLst>
          </p:cNvPr>
          <p:cNvPicPr>
            <a:picLocks noChangeAspect="1"/>
          </p:cNvPicPr>
          <p:nvPr/>
        </p:nvPicPr>
        <p:blipFill>
          <a:blip r:embed="rId6"/>
          <a:stretch>
            <a:fillRect/>
          </a:stretch>
        </p:blipFill>
        <p:spPr>
          <a:xfrm>
            <a:off x="0" y="0"/>
            <a:ext cx="561850" cy="604522"/>
          </a:xfrm>
          <a:prstGeom prst="rect">
            <a:avLst/>
          </a:prstGeom>
        </p:spPr>
      </p:pic>
      <p:sp>
        <p:nvSpPr>
          <p:cNvPr id="28" name="CasellaDiTesto 27">
            <a:extLst>
              <a:ext uri="{FF2B5EF4-FFF2-40B4-BE49-F238E27FC236}">
                <a16:creationId xmlns:a16="http://schemas.microsoft.com/office/drawing/2014/main" id="{3F5AB89B-EF22-47AC-A0DB-E27C4C7DAF1F}"/>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29" name="Rettangolo 28">
            <a:extLst>
              <a:ext uri="{FF2B5EF4-FFF2-40B4-BE49-F238E27FC236}">
                <a16:creationId xmlns:a16="http://schemas.microsoft.com/office/drawing/2014/main" id="{6A2406C0-BAF5-43E1-BB98-D5F1740D33EA}"/>
              </a:ext>
            </a:extLst>
          </p:cNvPr>
          <p:cNvSpPr/>
          <p:nvPr/>
        </p:nvSpPr>
        <p:spPr>
          <a:xfrm>
            <a:off x="2370707" y="402395"/>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34225873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2475205" y="228212"/>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
        <p:nvSpPr>
          <p:cNvPr id="9" name="Rectangle 2"/>
          <p:cNvSpPr>
            <a:spLocks noChangeArrowheads="1"/>
          </p:cNvSpPr>
          <p:nvPr/>
        </p:nvSpPr>
        <p:spPr bwMode="auto">
          <a:xfrm>
            <a:off x="-3448" y="454538"/>
            <a:ext cx="9012656" cy="45719"/>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2" name="Rettangolo 1"/>
          <p:cNvSpPr/>
          <p:nvPr/>
        </p:nvSpPr>
        <p:spPr>
          <a:xfrm>
            <a:off x="39095" y="454538"/>
            <a:ext cx="9144000" cy="1277273"/>
          </a:xfrm>
          <a:prstGeom prst="rect">
            <a:avLst/>
          </a:prstGeom>
        </p:spPr>
        <p:txBody>
          <a:bodyPr wrap="square">
            <a:spAutoFit/>
          </a:bodyPr>
          <a:lstStyle/>
          <a:p>
            <a:pPr algn="ctr"/>
            <a:r>
              <a:rPr lang="it-IT" sz="2000" b="1" dirty="0">
                <a:solidFill>
                  <a:schemeClr val="accent1">
                    <a:lumMod val="75000"/>
                  </a:schemeClr>
                </a:solidFill>
              </a:rPr>
              <a:t>SEMINARIO DI AVVIO</a:t>
            </a:r>
          </a:p>
          <a:p>
            <a:pPr algn="ctr"/>
            <a:r>
              <a:rPr lang="it-IT" sz="1600" b="1" dirty="0">
                <a:solidFill>
                  <a:schemeClr val="accent1">
                    <a:lumMod val="75000"/>
                  </a:schemeClr>
                </a:solidFill>
              </a:rPr>
              <a:t>PIANO MIRATO DI PREVENZIONE </a:t>
            </a:r>
          </a:p>
          <a:p>
            <a:pPr algn="ctr">
              <a:spcAft>
                <a:spcPts val="600"/>
              </a:spcAft>
            </a:pPr>
            <a:r>
              <a:rPr lang="it-IT" sz="1600" b="1" dirty="0">
                <a:solidFill>
                  <a:schemeClr val="accent1">
                    <a:lumMod val="75000"/>
                  </a:schemeClr>
                </a:solidFill>
              </a:rPr>
              <a:t>DEL RISCHIO CANCEROGENO PER ESPOSIZIONE PROFESSIONALE A POLVERI DI LEGNO DURO</a:t>
            </a:r>
          </a:p>
          <a:p>
            <a:pPr algn="ctr"/>
            <a:r>
              <a:rPr lang="it-IT" sz="2000" b="1" u="sng" dirty="0">
                <a:solidFill>
                  <a:schemeClr val="accent1">
                    <a:lumMod val="75000"/>
                  </a:schemeClr>
                </a:solidFill>
              </a:rPr>
              <a:t>Programma della giornata</a:t>
            </a:r>
          </a:p>
        </p:txBody>
      </p:sp>
      <p:graphicFrame>
        <p:nvGraphicFramePr>
          <p:cNvPr id="3" name="Tabella 2"/>
          <p:cNvGraphicFramePr>
            <a:graphicFrameLocks noGrp="1"/>
          </p:cNvGraphicFramePr>
          <p:nvPr>
            <p:extLst>
              <p:ext uri="{D42A27DB-BD31-4B8C-83A1-F6EECF244321}">
                <p14:modId xmlns:p14="http://schemas.microsoft.com/office/powerpoint/2010/main" val="3444069093"/>
              </p:ext>
            </p:extLst>
          </p:nvPr>
        </p:nvGraphicFramePr>
        <p:xfrm>
          <a:off x="17213" y="1783080"/>
          <a:ext cx="9143999" cy="5074920"/>
        </p:xfrm>
        <a:graphic>
          <a:graphicData uri="http://schemas.openxmlformats.org/drawingml/2006/table">
            <a:tbl>
              <a:tblPr firstRow="1" bandRow="1">
                <a:tableStyleId>{5C22544A-7EE6-4342-B048-85BDC9FD1C3A}</a:tableStyleId>
              </a:tblPr>
              <a:tblGrid>
                <a:gridCol w="1403648">
                  <a:extLst>
                    <a:ext uri="{9D8B030D-6E8A-4147-A177-3AD203B41FA5}">
                      <a16:colId xmlns:a16="http://schemas.microsoft.com/office/drawing/2014/main" val="20000"/>
                    </a:ext>
                  </a:extLst>
                </a:gridCol>
                <a:gridCol w="5328592">
                  <a:extLst>
                    <a:ext uri="{9D8B030D-6E8A-4147-A177-3AD203B41FA5}">
                      <a16:colId xmlns:a16="http://schemas.microsoft.com/office/drawing/2014/main" val="20001"/>
                    </a:ext>
                  </a:extLst>
                </a:gridCol>
                <a:gridCol w="2411759">
                  <a:extLst>
                    <a:ext uri="{9D8B030D-6E8A-4147-A177-3AD203B41FA5}">
                      <a16:colId xmlns:a16="http://schemas.microsoft.com/office/drawing/2014/main" val="20002"/>
                    </a:ext>
                  </a:extLst>
                </a:gridCol>
              </a:tblGrid>
              <a:tr h="370840">
                <a:tc>
                  <a:txBody>
                    <a:bodyPr/>
                    <a:lstStyle/>
                    <a:p>
                      <a:pPr algn="ctr">
                        <a:tabLst>
                          <a:tab pos="1163638" algn="l"/>
                        </a:tabLst>
                      </a:pPr>
                      <a:r>
                        <a:rPr lang="it-IT" sz="1500" dirty="0"/>
                        <a:t>Ore</a:t>
                      </a:r>
                    </a:p>
                  </a:txBody>
                  <a:tcPr anchor="ctr"/>
                </a:tc>
                <a:tc>
                  <a:txBody>
                    <a:bodyPr/>
                    <a:lstStyle/>
                    <a:p>
                      <a:pPr algn="ctr"/>
                      <a:r>
                        <a:rPr lang="it-IT" sz="1500" dirty="0"/>
                        <a:t>Argomento</a:t>
                      </a:r>
                    </a:p>
                  </a:txBody>
                  <a:tcPr anchor="ctr"/>
                </a:tc>
                <a:tc>
                  <a:txBody>
                    <a:bodyPr/>
                    <a:lstStyle/>
                    <a:p>
                      <a:pPr algn="ctr"/>
                      <a:r>
                        <a:rPr lang="it-IT" sz="1500" dirty="0"/>
                        <a:t>Relatori</a:t>
                      </a:r>
                    </a:p>
                    <a:p>
                      <a:r>
                        <a:rPr lang="it-IT" sz="1500" b="1" kern="1200" dirty="0">
                          <a:solidFill>
                            <a:schemeClr val="lt1"/>
                          </a:solidFill>
                          <a:latin typeface="+mn-lt"/>
                          <a:ea typeface="+mn-ea"/>
                          <a:cs typeface="+mn-cs"/>
                        </a:rPr>
                        <a:t>(</a:t>
                      </a:r>
                      <a:r>
                        <a:rPr lang="it-IT" sz="1500" b="1" kern="1200" dirty="0" err="1">
                          <a:solidFill>
                            <a:schemeClr val="lt1"/>
                          </a:solidFill>
                          <a:latin typeface="+mn-lt"/>
                          <a:ea typeface="+mn-ea"/>
                          <a:cs typeface="+mn-cs"/>
                        </a:rPr>
                        <a:t>SPreSAL</a:t>
                      </a:r>
                      <a:r>
                        <a:rPr lang="it-IT" sz="1500" b="1" kern="1200" dirty="0">
                          <a:solidFill>
                            <a:schemeClr val="lt1"/>
                          </a:solidFill>
                          <a:latin typeface="+mn-lt"/>
                          <a:ea typeface="+mn-ea"/>
                          <a:cs typeface="+mn-cs"/>
                        </a:rPr>
                        <a:t> sede di ________)</a:t>
                      </a:r>
                    </a:p>
                  </a:txBody>
                  <a:tcPr anchor="ctr"/>
                </a:tc>
                <a:extLst>
                  <a:ext uri="{0D108BD9-81ED-4DB2-BD59-A6C34878D82A}">
                    <a16:rowId xmlns:a16="http://schemas.microsoft.com/office/drawing/2014/main" val="10000"/>
                  </a:ext>
                </a:extLst>
              </a:tr>
              <a:tr h="370840">
                <a:tc>
                  <a:txBody>
                    <a:bodyPr/>
                    <a:lstStyle/>
                    <a:p>
                      <a:pPr algn="ctr"/>
                      <a:r>
                        <a:rPr lang="it-IT" sz="1300" dirty="0"/>
                        <a:t>Dalle ___ alle ___</a:t>
                      </a:r>
                    </a:p>
                    <a:p>
                      <a:pPr algn="ctr"/>
                      <a:r>
                        <a:rPr lang="it-IT" sz="1000" dirty="0">
                          <a:solidFill>
                            <a:srgbClr val="FF0000"/>
                          </a:solidFill>
                        </a:rPr>
                        <a:t>(10 minuti) </a:t>
                      </a:r>
                    </a:p>
                  </a:txBody>
                  <a:tcPr anchor="ctr"/>
                </a:tc>
                <a:tc>
                  <a:txBody>
                    <a:bodyPr/>
                    <a:lstStyle/>
                    <a:p>
                      <a:r>
                        <a:rPr lang="it-IT" sz="1500" dirty="0"/>
                        <a:t>Accoglienza e registrazione presenti</a:t>
                      </a:r>
                    </a:p>
                  </a:txBody>
                  <a:tcPr anchor="ctr"/>
                </a:tc>
                <a:tc>
                  <a:txBody>
                    <a:bodyPr/>
                    <a:lstStyle/>
                    <a:p>
                      <a:endParaRPr lang="it-IT" sz="1500" dirty="0"/>
                    </a:p>
                  </a:txBody>
                  <a:tcPr/>
                </a:tc>
                <a:extLst>
                  <a:ext uri="{0D108BD9-81ED-4DB2-BD59-A6C34878D82A}">
                    <a16:rowId xmlns:a16="http://schemas.microsoft.com/office/drawing/2014/main" val="10001"/>
                  </a:ext>
                </a:extLst>
              </a:tr>
              <a:tr h="370840">
                <a:tc>
                  <a:txBody>
                    <a:bodyPr/>
                    <a:lstStyle/>
                    <a:p>
                      <a:pPr algn="ctr"/>
                      <a:r>
                        <a:rPr lang="it-IT" sz="1300" dirty="0"/>
                        <a:t>Dalle ___ alle ___</a:t>
                      </a:r>
                    </a:p>
                    <a:p>
                      <a:pPr algn="ctr"/>
                      <a:r>
                        <a:rPr lang="it-IT" sz="1000" dirty="0">
                          <a:solidFill>
                            <a:srgbClr val="FF0000"/>
                          </a:solidFill>
                        </a:rPr>
                        <a:t>(10 minuti) </a:t>
                      </a:r>
                    </a:p>
                  </a:txBody>
                  <a:tcPr anchor="ctr"/>
                </a:tc>
                <a:tc>
                  <a:txBody>
                    <a:bodyPr/>
                    <a:lstStyle/>
                    <a:p>
                      <a:r>
                        <a:rPr lang="it-IT" sz="1500" kern="1200" dirty="0">
                          <a:solidFill>
                            <a:schemeClr val="dk1"/>
                          </a:solidFill>
                          <a:effectLst/>
                          <a:latin typeface="+mn-lt"/>
                          <a:ea typeface="+mn-ea"/>
                          <a:cs typeface="+mn-cs"/>
                        </a:rPr>
                        <a:t>Saluti e presentazione</a:t>
                      </a:r>
                      <a:endParaRPr lang="it-IT" sz="1500" dirty="0"/>
                    </a:p>
                  </a:txBody>
                  <a:tcPr anchor="ctr"/>
                </a:tc>
                <a:tc>
                  <a:txBody>
                    <a:bodyPr/>
                    <a:lstStyle/>
                    <a:p>
                      <a:endParaRPr lang="it-IT" sz="1500" dirty="0"/>
                    </a:p>
                  </a:txBody>
                  <a:tcPr/>
                </a:tc>
                <a:extLst>
                  <a:ext uri="{0D108BD9-81ED-4DB2-BD59-A6C34878D82A}">
                    <a16:rowId xmlns:a16="http://schemas.microsoft.com/office/drawing/2014/main" val="10002"/>
                  </a:ext>
                </a:extLst>
              </a:tr>
              <a:tr h="370840">
                <a:tc>
                  <a:txBody>
                    <a:bodyPr/>
                    <a:lstStyle/>
                    <a:p>
                      <a:pPr algn="ctr"/>
                      <a:r>
                        <a:rPr lang="it-IT" sz="1300" dirty="0"/>
                        <a:t>Dalle ___ alle ___</a:t>
                      </a:r>
                    </a:p>
                    <a:p>
                      <a:pPr algn="ctr"/>
                      <a:r>
                        <a:rPr lang="it-IT" sz="1000" dirty="0">
                          <a:solidFill>
                            <a:srgbClr val="FF0000"/>
                          </a:solidFill>
                        </a:rPr>
                        <a:t>(15 minuti) </a:t>
                      </a:r>
                    </a:p>
                  </a:txBody>
                  <a:tcPr anchor="ctr"/>
                </a:tc>
                <a:tc>
                  <a:txBody>
                    <a:bodyPr/>
                    <a:lstStyle/>
                    <a:p>
                      <a:pPr algn="just"/>
                      <a:r>
                        <a:rPr lang="it-IT" sz="1500" kern="1200" dirty="0">
                          <a:solidFill>
                            <a:schemeClr val="dk1"/>
                          </a:solidFill>
                          <a:effectLst/>
                          <a:latin typeface="+mn-lt"/>
                          <a:ea typeface="+mn-ea"/>
                          <a:cs typeface="+mn-cs"/>
                        </a:rPr>
                        <a:t>I Piani Mirati di Prevenzione nell’ambito del Piano Nazionale della Prevenzione e del Piano Regionale della Prevenzione 2020-2025</a:t>
                      </a:r>
                    </a:p>
                  </a:txBody>
                  <a:tcPr anchor="ctr"/>
                </a:tc>
                <a:tc>
                  <a:txBody>
                    <a:bodyPr/>
                    <a:lstStyle/>
                    <a:p>
                      <a:endParaRPr lang="it-IT" sz="1500" dirty="0"/>
                    </a:p>
                  </a:txBody>
                  <a:tcPr/>
                </a:tc>
                <a:extLst>
                  <a:ext uri="{0D108BD9-81ED-4DB2-BD59-A6C34878D82A}">
                    <a16:rowId xmlns:a16="http://schemas.microsoft.com/office/drawing/2014/main" val="10003"/>
                  </a:ext>
                </a:extLst>
              </a:tr>
              <a:tr h="370840">
                <a:tc>
                  <a:txBody>
                    <a:bodyPr/>
                    <a:lstStyle/>
                    <a:p>
                      <a:pPr algn="ctr"/>
                      <a:r>
                        <a:rPr lang="it-IT" sz="1000" dirty="0"/>
                        <a:t>Dalle ___ alle ___</a:t>
                      </a:r>
                    </a:p>
                    <a:p>
                      <a:pPr algn="ctr"/>
                      <a:r>
                        <a:rPr lang="it-IT" sz="1000" dirty="0">
                          <a:solidFill>
                            <a:srgbClr val="FF0000"/>
                          </a:solidFill>
                        </a:rPr>
                        <a:t>(25 minuti) </a:t>
                      </a: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500" dirty="0"/>
                        <a:t>L’esposizione professionale alle polveri di legno duro - Effetti sulla salute e inquadramento normativo</a:t>
                      </a:r>
                    </a:p>
                  </a:txBody>
                  <a:tcPr anchor="ctr"/>
                </a:tc>
                <a:tc>
                  <a:txBody>
                    <a:bodyPr/>
                    <a:lstStyle/>
                    <a:p>
                      <a:endParaRPr lang="it-IT" sz="1500" dirty="0"/>
                    </a:p>
                  </a:txBody>
                  <a:tcPr/>
                </a:tc>
                <a:extLst>
                  <a:ext uri="{0D108BD9-81ED-4DB2-BD59-A6C34878D82A}">
                    <a16:rowId xmlns:a16="http://schemas.microsoft.com/office/drawing/2014/main" val="1094129989"/>
                  </a:ext>
                </a:extLst>
              </a:tr>
              <a:tr h="370840">
                <a:tc>
                  <a:txBody>
                    <a:bodyPr/>
                    <a:lstStyle/>
                    <a:p>
                      <a:pPr algn="ctr"/>
                      <a:r>
                        <a:rPr lang="it-IT" sz="1300" dirty="0"/>
                        <a:t>Dalle ___ alle ___</a:t>
                      </a:r>
                    </a:p>
                    <a:p>
                      <a:pPr algn="ctr"/>
                      <a:r>
                        <a:rPr lang="it-IT" sz="1000" dirty="0">
                          <a:solidFill>
                            <a:srgbClr val="FF0000"/>
                          </a:solidFill>
                        </a:rPr>
                        <a:t>(30 minuti) </a:t>
                      </a:r>
                    </a:p>
                  </a:txBody>
                  <a:tcPr anchor="ct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it-IT" sz="1500" kern="1200" dirty="0">
                          <a:solidFill>
                            <a:schemeClr val="dk1"/>
                          </a:solidFill>
                          <a:effectLst/>
                          <a:latin typeface="+mn-lt"/>
                          <a:ea typeface="+mn-ea"/>
                          <a:cs typeface="+mn-cs"/>
                        </a:rPr>
                        <a:t>Il Piano Mirato di Prevenzione del rischio cancerogeno per esposizione professionale a polveri di legno duro e relative finalità</a:t>
                      </a:r>
                      <a:endParaRPr lang="it-IT" sz="1500" dirty="0"/>
                    </a:p>
                  </a:txBody>
                  <a:tcPr anchor="ctr"/>
                </a:tc>
                <a:tc>
                  <a:txBody>
                    <a:bodyPr/>
                    <a:lstStyle/>
                    <a:p>
                      <a:endParaRPr lang="it-IT" sz="1500" dirty="0"/>
                    </a:p>
                  </a:txBody>
                  <a:tcPr/>
                </a:tc>
                <a:extLst>
                  <a:ext uri="{0D108BD9-81ED-4DB2-BD59-A6C34878D82A}">
                    <a16:rowId xmlns:a16="http://schemas.microsoft.com/office/drawing/2014/main" val="2190534112"/>
                  </a:ext>
                </a:extLst>
              </a:tr>
              <a:tr h="370840">
                <a:tc>
                  <a:txBody>
                    <a:bodyPr/>
                    <a:lstStyle/>
                    <a:p>
                      <a:pPr algn="ctr"/>
                      <a:r>
                        <a:rPr lang="it-IT" sz="1300" dirty="0"/>
                        <a:t>Dalle ___ alle ___</a:t>
                      </a:r>
                    </a:p>
                    <a:p>
                      <a:pPr algn="ctr"/>
                      <a:r>
                        <a:rPr lang="it-IT" sz="1000" dirty="0">
                          <a:solidFill>
                            <a:srgbClr val="FF0000"/>
                          </a:solidFill>
                        </a:rPr>
                        <a:t>(60 minuti) </a:t>
                      </a:r>
                    </a:p>
                  </a:txBody>
                  <a:tcPr anchor="ctr"/>
                </a:tc>
                <a:tc>
                  <a:txBody>
                    <a:bodyPr/>
                    <a:lstStyle/>
                    <a:p>
                      <a:pPr algn="just"/>
                      <a:r>
                        <a:rPr lang="it-IT" sz="1500" kern="1200" dirty="0">
                          <a:solidFill>
                            <a:schemeClr val="dk1"/>
                          </a:solidFill>
                          <a:effectLst/>
                          <a:latin typeface="+mn-lt"/>
                          <a:ea typeface="+mn-ea"/>
                          <a:cs typeface="+mn-cs"/>
                        </a:rPr>
                        <a:t>Il Documento di buone pratiche del Piano Mirato di Prevenzione del rischio cancerogeno per esposizione professionale a polveri di legno duro </a:t>
                      </a:r>
                      <a:endParaRPr lang="it-IT" sz="1500" dirty="0"/>
                    </a:p>
                  </a:txBody>
                  <a:tcPr anchor="ctr"/>
                </a:tc>
                <a:tc>
                  <a:txBody>
                    <a:bodyPr/>
                    <a:lstStyle/>
                    <a:p>
                      <a:endParaRPr lang="it-IT" sz="1500" dirty="0"/>
                    </a:p>
                  </a:txBody>
                  <a:tcPr/>
                </a:tc>
                <a:extLst>
                  <a:ext uri="{0D108BD9-81ED-4DB2-BD59-A6C34878D82A}">
                    <a16:rowId xmlns:a16="http://schemas.microsoft.com/office/drawing/2014/main" val="10004"/>
                  </a:ext>
                </a:extLst>
              </a:tr>
              <a:tr h="370840">
                <a:tc>
                  <a:txBody>
                    <a:bodyPr/>
                    <a:lstStyle/>
                    <a:p>
                      <a:pPr algn="ctr"/>
                      <a:r>
                        <a:rPr lang="it-IT" sz="1300" dirty="0"/>
                        <a:t>Dalle ___ alle ___</a:t>
                      </a:r>
                    </a:p>
                    <a:p>
                      <a:pPr algn="ctr"/>
                      <a:r>
                        <a:rPr lang="it-IT" sz="1000" dirty="0">
                          <a:solidFill>
                            <a:srgbClr val="FF0000"/>
                          </a:solidFill>
                        </a:rPr>
                        <a:t>(30 minuti) </a:t>
                      </a:r>
                    </a:p>
                  </a:txBody>
                  <a:tcPr anchor="ctr"/>
                </a:tc>
                <a:tc>
                  <a:txBody>
                    <a:bodyPr/>
                    <a:lstStyle/>
                    <a:p>
                      <a:pPr algn="just"/>
                      <a:r>
                        <a:rPr lang="it-IT" sz="1500" kern="1200" dirty="0">
                          <a:solidFill>
                            <a:schemeClr val="dk1"/>
                          </a:solidFill>
                          <a:effectLst/>
                          <a:latin typeface="+mn-lt"/>
                          <a:ea typeface="+mn-ea"/>
                          <a:cs typeface="+mn-cs"/>
                        </a:rPr>
                        <a:t>La Scheda di autovalutazione aziendale del Piano Mirato di Prevenzione del rischio cancerogeno per esposizione professionale a polveri di legno duro</a:t>
                      </a:r>
                      <a:endParaRPr lang="it-IT" sz="1500" dirty="0"/>
                    </a:p>
                  </a:txBody>
                  <a:tcPr anchor="ctr"/>
                </a:tc>
                <a:tc>
                  <a:txBody>
                    <a:bodyPr/>
                    <a:lstStyle/>
                    <a:p>
                      <a:endParaRPr lang="it-IT" sz="1500" dirty="0"/>
                    </a:p>
                  </a:txBody>
                  <a:tcPr/>
                </a:tc>
                <a:extLst>
                  <a:ext uri="{0D108BD9-81ED-4DB2-BD59-A6C34878D82A}">
                    <a16:rowId xmlns:a16="http://schemas.microsoft.com/office/drawing/2014/main" val="10007"/>
                  </a:ext>
                </a:extLst>
              </a:tr>
              <a:tr h="370840">
                <a:tc>
                  <a:txBody>
                    <a:bodyPr/>
                    <a:lstStyle/>
                    <a:p>
                      <a:pPr algn="ctr"/>
                      <a:r>
                        <a:rPr lang="it-IT" sz="1300" dirty="0"/>
                        <a:t>Dalle ___ alle ___</a:t>
                      </a:r>
                    </a:p>
                    <a:p>
                      <a:pPr algn="ctr"/>
                      <a:r>
                        <a:rPr lang="it-IT" sz="1000" dirty="0">
                          <a:solidFill>
                            <a:srgbClr val="FF0000"/>
                          </a:solidFill>
                        </a:rPr>
                        <a:t>(60</a:t>
                      </a:r>
                      <a:r>
                        <a:rPr lang="it-IT" sz="1000" baseline="0" dirty="0">
                          <a:solidFill>
                            <a:srgbClr val="FF0000"/>
                          </a:solidFill>
                        </a:rPr>
                        <a:t> minuti</a:t>
                      </a:r>
                      <a:r>
                        <a:rPr lang="it-IT" sz="1000" dirty="0">
                          <a:solidFill>
                            <a:srgbClr val="FF0000"/>
                          </a:solidFill>
                        </a:rPr>
                        <a:t>) </a:t>
                      </a:r>
                    </a:p>
                  </a:txBody>
                  <a:tcPr anchor="ctr"/>
                </a:tc>
                <a:tc>
                  <a:txBody>
                    <a:bodyPr/>
                    <a:lstStyle/>
                    <a:p>
                      <a:pPr algn="just"/>
                      <a:r>
                        <a:rPr lang="it-IT" sz="1500" kern="1200" dirty="0">
                          <a:solidFill>
                            <a:schemeClr val="dk1"/>
                          </a:solidFill>
                          <a:effectLst/>
                          <a:latin typeface="+mn-lt"/>
                          <a:ea typeface="+mn-ea"/>
                          <a:cs typeface="+mn-cs"/>
                        </a:rPr>
                        <a:t>Spazio per domande e discussione</a:t>
                      </a:r>
                      <a:endParaRPr lang="it-IT" sz="1500" dirty="0"/>
                    </a:p>
                  </a:txBody>
                  <a:tcPr anchor="ctr"/>
                </a:tc>
                <a:tc>
                  <a:txBody>
                    <a:bodyPr/>
                    <a:lstStyle/>
                    <a:p>
                      <a:endParaRPr lang="it-IT" sz="1500" dirty="0"/>
                    </a:p>
                  </a:txBody>
                  <a:tcPr/>
                </a:tc>
                <a:extLst>
                  <a:ext uri="{0D108BD9-81ED-4DB2-BD59-A6C34878D82A}">
                    <a16:rowId xmlns:a16="http://schemas.microsoft.com/office/drawing/2014/main" val="10008"/>
                  </a:ext>
                </a:extLst>
              </a:tr>
            </a:tbl>
          </a:graphicData>
        </a:graphic>
      </p:graphicFrame>
      <p:pic>
        <p:nvPicPr>
          <p:cNvPr id="10" name="Immagine 9"/>
          <p:cNvPicPr>
            <a:picLocks noChangeAspect="1"/>
          </p:cNvPicPr>
          <p:nvPr/>
        </p:nvPicPr>
        <p:blipFill>
          <a:blip r:embed="rId3"/>
          <a:stretch>
            <a:fillRect/>
          </a:stretch>
        </p:blipFill>
        <p:spPr>
          <a:xfrm>
            <a:off x="0" y="0"/>
            <a:ext cx="561850" cy="604522"/>
          </a:xfrm>
          <a:prstGeom prst="rect">
            <a:avLst/>
          </a:prstGeom>
        </p:spPr>
      </p:pic>
      <p:sp>
        <p:nvSpPr>
          <p:cNvPr id="4" name="Rettangolo con angoli arrotondati 3">
            <a:extLst>
              <a:ext uri="{FF2B5EF4-FFF2-40B4-BE49-F238E27FC236}">
                <a16:creationId xmlns:a16="http://schemas.microsoft.com/office/drawing/2014/main" id="{12F10B3C-4C9B-469C-A7CD-AB90603CE873}"/>
              </a:ext>
            </a:extLst>
          </p:cNvPr>
          <p:cNvSpPr/>
          <p:nvPr/>
        </p:nvSpPr>
        <p:spPr>
          <a:xfrm>
            <a:off x="22840" y="3717032"/>
            <a:ext cx="9103947" cy="576064"/>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Tree>
    <p:extLst>
      <p:ext uri="{BB962C8B-B14F-4D97-AF65-F5344CB8AC3E}">
        <p14:creationId xmlns:p14="http://schemas.microsoft.com/office/powerpoint/2010/main" val="11039540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flipV="1">
            <a:off x="396500" y="604522"/>
            <a:ext cx="8463398" cy="58738"/>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b="1" dirty="0">
                <a:solidFill>
                  <a:schemeClr val="bg1"/>
                </a:solidFill>
                <a:latin typeface="Arial" pitchFamily="34" charset="0"/>
                <a:cs typeface="Arial" pitchFamily="34" charset="0"/>
              </a:rPr>
              <a:t>In Italia</a:t>
            </a:r>
          </a:p>
        </p:txBody>
      </p:sp>
      <p:sp>
        <p:nvSpPr>
          <p:cNvPr id="3" name="Rettangolo 2"/>
          <p:cNvSpPr/>
          <p:nvPr/>
        </p:nvSpPr>
        <p:spPr>
          <a:xfrm>
            <a:off x="1907704" y="1680992"/>
            <a:ext cx="5616624" cy="400110"/>
          </a:xfrm>
          <a:prstGeom prst="rect">
            <a:avLst/>
          </a:prstGeom>
        </p:spPr>
        <p:txBody>
          <a:bodyPr wrap="square">
            <a:spAutoFit/>
          </a:bodyPr>
          <a:lstStyle/>
          <a:p>
            <a:pPr lvl="0" algn="ctr">
              <a:defRPr/>
            </a:pPr>
            <a:r>
              <a:rPr lang="it-IT" sz="2000" b="1" i="1" dirty="0">
                <a:solidFill>
                  <a:prstClr val="black"/>
                </a:solidFill>
                <a:latin typeface="Arial" pitchFamily="34" charset="0"/>
                <a:cs typeface="Arial" pitchFamily="34" charset="0"/>
              </a:rPr>
              <a:t>SORVEGLIANZA EPIDEMIOLOGICA</a:t>
            </a:r>
          </a:p>
        </p:txBody>
      </p:sp>
      <p:sp>
        <p:nvSpPr>
          <p:cNvPr id="13" name="Rettangolo arrotondato 12"/>
          <p:cNvSpPr/>
          <p:nvPr/>
        </p:nvSpPr>
        <p:spPr>
          <a:xfrm>
            <a:off x="250388" y="2622229"/>
            <a:ext cx="3531459" cy="646331"/>
          </a:xfrm>
          <a:prstGeom prst="round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Art. 243 D.Lgs. 81/2008</a:t>
            </a:r>
            <a:endParaRPr lang="it-IT" sz="2000" i="1" dirty="0">
              <a:solidFill>
                <a:schemeClr val="bg1"/>
              </a:solidFill>
              <a:latin typeface="Arial" pitchFamily="34" charset="0"/>
              <a:cs typeface="Arial" pitchFamily="34" charset="0"/>
            </a:endParaRPr>
          </a:p>
        </p:txBody>
      </p:sp>
      <p:sp>
        <p:nvSpPr>
          <p:cNvPr id="15" name="Freccia a destra 14"/>
          <p:cNvSpPr/>
          <p:nvPr/>
        </p:nvSpPr>
        <p:spPr>
          <a:xfrm>
            <a:off x="3907423" y="2622229"/>
            <a:ext cx="311213" cy="535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4287898" y="2488366"/>
            <a:ext cx="4572000" cy="1138773"/>
          </a:xfrm>
          <a:prstGeom prst="rect">
            <a:avLst/>
          </a:prstGeom>
        </p:spPr>
        <p:txBody>
          <a:bodyPr>
            <a:spAutoFit/>
          </a:bodyPr>
          <a:lstStyle/>
          <a:p>
            <a:pPr algn="ctr"/>
            <a:r>
              <a:rPr lang="it-IT" sz="2000" b="1" dirty="0">
                <a:solidFill>
                  <a:srgbClr val="00B0F0"/>
                </a:solidFill>
              </a:rPr>
              <a:t>ISCRIZIONE AL REGISTRO ESPOSTI </a:t>
            </a:r>
          </a:p>
          <a:p>
            <a:pPr algn="ctr"/>
            <a:r>
              <a:rPr lang="it-IT" sz="1600" dirty="0"/>
              <a:t>dei lavoratori sottoposti a sorveglianza sanitaria per il rischio cancerogeno correlato all’esposizione a polveri di legno duro</a:t>
            </a:r>
          </a:p>
        </p:txBody>
      </p:sp>
      <p:sp>
        <p:nvSpPr>
          <p:cNvPr id="17" name="Rettangolo arrotondato 16"/>
          <p:cNvSpPr/>
          <p:nvPr/>
        </p:nvSpPr>
        <p:spPr>
          <a:xfrm>
            <a:off x="251520" y="5047039"/>
            <a:ext cx="3531459" cy="646331"/>
          </a:xfrm>
          <a:prstGeom prst="round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Art. 244 D.Lgs. 81/2008</a:t>
            </a:r>
            <a:endParaRPr lang="it-IT" sz="2000" i="1" dirty="0">
              <a:solidFill>
                <a:schemeClr val="bg1"/>
              </a:solidFill>
              <a:latin typeface="Arial" pitchFamily="34" charset="0"/>
              <a:cs typeface="Arial" pitchFamily="34" charset="0"/>
            </a:endParaRPr>
          </a:p>
        </p:txBody>
      </p:sp>
      <p:sp>
        <p:nvSpPr>
          <p:cNvPr id="18" name="Freccia a destra 17"/>
          <p:cNvSpPr/>
          <p:nvPr/>
        </p:nvSpPr>
        <p:spPr>
          <a:xfrm>
            <a:off x="3969548" y="5102350"/>
            <a:ext cx="311213" cy="535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4464470" y="4991726"/>
            <a:ext cx="4572000" cy="1138773"/>
          </a:xfrm>
          <a:prstGeom prst="rect">
            <a:avLst/>
          </a:prstGeom>
        </p:spPr>
        <p:txBody>
          <a:bodyPr>
            <a:spAutoFit/>
          </a:bodyPr>
          <a:lstStyle/>
          <a:p>
            <a:pPr algn="ctr"/>
            <a:r>
              <a:rPr lang="it-IT" sz="2800" b="1" dirty="0">
                <a:solidFill>
                  <a:srgbClr val="00B0F0"/>
                </a:solidFill>
              </a:rPr>
              <a:t>(</a:t>
            </a:r>
            <a:r>
              <a:rPr lang="it-IT" sz="2800" b="1" dirty="0" err="1">
                <a:solidFill>
                  <a:srgbClr val="00B0F0"/>
                </a:solidFill>
              </a:rPr>
              <a:t>ReNaTuNS</a:t>
            </a:r>
            <a:r>
              <a:rPr lang="it-IT" sz="2800" b="1" dirty="0">
                <a:solidFill>
                  <a:srgbClr val="00B0F0"/>
                </a:solidFill>
              </a:rPr>
              <a:t>) </a:t>
            </a:r>
          </a:p>
          <a:p>
            <a:pPr algn="ctr"/>
            <a:r>
              <a:rPr lang="it-IT" sz="2000" dirty="0"/>
              <a:t>Registro Nazionale dei casi di tumore naso-sinusale </a:t>
            </a:r>
          </a:p>
        </p:txBody>
      </p:sp>
      <p:pic>
        <p:nvPicPr>
          <p:cNvPr id="12" name="Immagine 11">
            <a:extLst>
              <a:ext uri="{FF2B5EF4-FFF2-40B4-BE49-F238E27FC236}">
                <a16:creationId xmlns:a16="http://schemas.microsoft.com/office/drawing/2014/main" id="{D050251D-B824-4BAB-8DC3-75D66598D858}"/>
              </a:ext>
            </a:extLst>
          </p:cNvPr>
          <p:cNvPicPr>
            <a:picLocks noChangeAspect="1"/>
          </p:cNvPicPr>
          <p:nvPr/>
        </p:nvPicPr>
        <p:blipFill>
          <a:blip r:embed="rId3"/>
          <a:stretch>
            <a:fillRect/>
          </a:stretch>
        </p:blipFill>
        <p:spPr>
          <a:xfrm>
            <a:off x="0" y="0"/>
            <a:ext cx="561850" cy="604522"/>
          </a:xfrm>
          <a:prstGeom prst="rect">
            <a:avLst/>
          </a:prstGeom>
        </p:spPr>
      </p:pic>
      <p:sp>
        <p:nvSpPr>
          <p:cNvPr id="16" name="CasellaDiTesto 15">
            <a:extLst>
              <a:ext uri="{FF2B5EF4-FFF2-40B4-BE49-F238E27FC236}">
                <a16:creationId xmlns:a16="http://schemas.microsoft.com/office/drawing/2014/main" id="{8E9D9FB8-14B6-4E91-B6F5-B3B8480A2BD1}"/>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20" name="Rettangolo 19">
            <a:extLst>
              <a:ext uri="{FF2B5EF4-FFF2-40B4-BE49-F238E27FC236}">
                <a16:creationId xmlns:a16="http://schemas.microsoft.com/office/drawing/2014/main" id="{898F7A4A-D15C-4EA1-8BE7-DBD803A82D85}"/>
              </a:ext>
            </a:extLst>
          </p:cNvPr>
          <p:cNvSpPr/>
          <p:nvPr/>
        </p:nvSpPr>
        <p:spPr>
          <a:xfrm>
            <a:off x="2376237" y="316405"/>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0500977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noChangeArrowheads="1"/>
          </p:cNvSpPr>
          <p:nvPr/>
        </p:nvSpPr>
        <p:spPr bwMode="auto">
          <a:xfrm flipV="1">
            <a:off x="179512" y="532964"/>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836962"/>
            <a:ext cx="3035662" cy="34990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1"/>
          <p:cNvSpPr/>
          <p:nvPr/>
        </p:nvSpPr>
        <p:spPr>
          <a:xfrm>
            <a:off x="3491880" y="752646"/>
            <a:ext cx="5400600" cy="1938992"/>
          </a:xfrm>
          <a:prstGeom prst="rect">
            <a:avLst/>
          </a:prstGeom>
        </p:spPr>
        <p:txBody>
          <a:bodyPr wrap="square">
            <a:spAutoFit/>
          </a:bodyPr>
          <a:lstStyle/>
          <a:p>
            <a:pPr algn="just"/>
            <a:r>
              <a:rPr lang="it-IT" sz="2000" dirty="0"/>
              <a:t>Allo stato attuale, in Sardegna, non si dispone di dati inerenti al tasso di incidenza dei tumori naso-sinusali in ambito lavorativo, non essendo stata ancora estesa l’attività del COR alla tenuta del Registro dei Tumori Naso-Sinusali e alla trasmissione dei relativi dati al </a:t>
            </a:r>
            <a:r>
              <a:rPr lang="it-IT" sz="2000" dirty="0" err="1"/>
              <a:t>ReNaTuNS</a:t>
            </a:r>
            <a:endParaRPr lang="it-IT" sz="2000" dirty="0"/>
          </a:p>
        </p:txBody>
      </p:sp>
      <p:sp>
        <p:nvSpPr>
          <p:cNvPr id="3" name="Rettangolo 2"/>
          <p:cNvSpPr/>
          <p:nvPr/>
        </p:nvSpPr>
        <p:spPr>
          <a:xfrm>
            <a:off x="179512" y="5517232"/>
            <a:ext cx="8856984" cy="1200329"/>
          </a:xfrm>
          <a:prstGeom prst="rect">
            <a:avLst/>
          </a:prstGeom>
        </p:spPr>
        <p:txBody>
          <a:bodyPr wrap="square">
            <a:spAutoFit/>
          </a:bodyPr>
          <a:lstStyle/>
          <a:p>
            <a:pPr algn="ctr">
              <a:defRPr/>
            </a:pPr>
            <a:r>
              <a:rPr lang="it-IT" sz="2400" b="1" dirty="0">
                <a:solidFill>
                  <a:srgbClr val="0070C0"/>
                </a:solidFill>
              </a:rPr>
              <a:t>“</a:t>
            </a:r>
            <a:r>
              <a:rPr lang="it-IT" sz="2400" b="1" i="1" dirty="0">
                <a:solidFill>
                  <a:srgbClr val="0070C0"/>
                </a:solidFill>
              </a:rPr>
              <a:t>Sviluppo della rete di sorveglianza epidemiologia dei tumori naso-sinusali attraverso il rafforzamento del registro nazionale (</a:t>
            </a:r>
            <a:r>
              <a:rPr lang="it-IT" sz="2400" b="1" i="1" dirty="0" err="1">
                <a:solidFill>
                  <a:srgbClr val="0070C0"/>
                </a:solidFill>
              </a:rPr>
              <a:t>ReNaTuNS</a:t>
            </a:r>
            <a:r>
              <a:rPr lang="it-IT" sz="2400" b="1" i="1" dirty="0">
                <a:solidFill>
                  <a:srgbClr val="0070C0"/>
                </a:solidFill>
              </a:rPr>
              <a:t>) per la prevenzione della malattia</a:t>
            </a:r>
            <a:r>
              <a:rPr lang="it-IT" sz="2400" b="1" dirty="0">
                <a:solidFill>
                  <a:srgbClr val="0070C0"/>
                </a:solidFill>
              </a:rPr>
              <a:t>”</a:t>
            </a:r>
          </a:p>
        </p:txBody>
      </p:sp>
      <p:pic>
        <p:nvPicPr>
          <p:cNvPr id="3076" name="Picture 4" descr="Lavori in corso – Associazione per i Diritti delle Persone Sorde e Famiglie  | Fiadda Emilia Romagn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26991" y="2595440"/>
            <a:ext cx="1257474" cy="767549"/>
          </a:xfrm>
          <a:prstGeom prst="rect">
            <a:avLst/>
          </a:prstGeom>
          <a:noFill/>
          <a:extLst>
            <a:ext uri="{909E8E84-426E-40DD-AFC4-6F175D3DCCD1}">
              <a14:hiddenFill xmlns:a14="http://schemas.microsoft.com/office/drawing/2010/main">
                <a:solidFill>
                  <a:srgbClr val="FFFFFF"/>
                </a:solidFill>
              </a14:hiddenFill>
            </a:ext>
          </a:extLst>
        </p:spPr>
      </p:pic>
      <p:sp>
        <p:nvSpPr>
          <p:cNvPr id="4" name="Rettangolo 3"/>
          <p:cNvSpPr/>
          <p:nvPr/>
        </p:nvSpPr>
        <p:spPr>
          <a:xfrm>
            <a:off x="3347864" y="3380270"/>
            <a:ext cx="5688632" cy="1938992"/>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lgn="ctr">
              <a:defRPr/>
            </a:pPr>
            <a:r>
              <a:rPr lang="it-IT" sz="2400" dirty="0">
                <a:solidFill>
                  <a:prstClr val="black"/>
                </a:solidFill>
              </a:rPr>
              <a:t>Si prevede che a breve potrà essere attivato il </a:t>
            </a:r>
            <a:r>
              <a:rPr lang="it-IT" sz="2400" dirty="0"/>
              <a:t>Registro regionale dei Tumori Naso-Sinusali in quanto l</a:t>
            </a:r>
            <a:r>
              <a:rPr lang="it-IT" sz="2400" dirty="0">
                <a:solidFill>
                  <a:prstClr val="black"/>
                </a:solidFill>
              </a:rPr>
              <a:t>a regione Sardegna sta partecipando al Progetto finanziato dall’INAIL per il rafforzamento del </a:t>
            </a:r>
            <a:r>
              <a:rPr lang="it-IT" sz="2400" dirty="0" err="1">
                <a:solidFill>
                  <a:prstClr val="black"/>
                </a:solidFill>
              </a:rPr>
              <a:t>ReNaTuNS</a:t>
            </a:r>
            <a:r>
              <a:rPr lang="it-IT" sz="2400" dirty="0">
                <a:solidFill>
                  <a:prstClr val="black"/>
                </a:solidFill>
              </a:rPr>
              <a:t> </a:t>
            </a:r>
          </a:p>
        </p:txBody>
      </p:sp>
      <p:sp>
        <p:nvSpPr>
          <p:cNvPr id="6" name="Freccia in giù 5"/>
          <p:cNvSpPr/>
          <p:nvPr/>
        </p:nvSpPr>
        <p:spPr>
          <a:xfrm>
            <a:off x="5724128" y="5319262"/>
            <a:ext cx="936104" cy="23424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9" name="Immagine 8">
            <a:extLst>
              <a:ext uri="{FF2B5EF4-FFF2-40B4-BE49-F238E27FC236}">
                <a16:creationId xmlns:a16="http://schemas.microsoft.com/office/drawing/2014/main" id="{713F167E-A9BB-4D1C-B48F-547AD05391DF}"/>
              </a:ext>
            </a:extLst>
          </p:cNvPr>
          <p:cNvPicPr>
            <a:picLocks noChangeAspect="1"/>
          </p:cNvPicPr>
          <p:nvPr/>
        </p:nvPicPr>
        <p:blipFill>
          <a:blip r:embed="rId5"/>
          <a:stretch>
            <a:fillRect/>
          </a:stretch>
        </p:blipFill>
        <p:spPr>
          <a:xfrm>
            <a:off x="0" y="0"/>
            <a:ext cx="561850" cy="604522"/>
          </a:xfrm>
          <a:prstGeom prst="rect">
            <a:avLst/>
          </a:prstGeom>
        </p:spPr>
      </p:pic>
      <p:sp>
        <p:nvSpPr>
          <p:cNvPr id="10" name="CasellaDiTesto 9">
            <a:extLst>
              <a:ext uri="{FF2B5EF4-FFF2-40B4-BE49-F238E27FC236}">
                <a16:creationId xmlns:a16="http://schemas.microsoft.com/office/drawing/2014/main" id="{76DC90CA-429B-44D2-B236-E9FC364859FC}"/>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1" name="Rettangolo 10">
            <a:extLst>
              <a:ext uri="{FF2B5EF4-FFF2-40B4-BE49-F238E27FC236}">
                <a16:creationId xmlns:a16="http://schemas.microsoft.com/office/drawing/2014/main" id="{B52EC947-0838-4450-B0EC-C1F2B9512D02}"/>
              </a:ext>
            </a:extLst>
          </p:cNvPr>
          <p:cNvSpPr/>
          <p:nvPr/>
        </p:nvSpPr>
        <p:spPr>
          <a:xfrm>
            <a:off x="2376263" y="313461"/>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933003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FORMAZIONE: Macchine, polveri, carichi, sicurezza sul lavoro in segheria,  volume Inail"/>
          <p:cNvPicPr>
            <a:picLocks noChangeAspect="1" noChangeArrowheads="1"/>
          </p:cNvPicPr>
          <p:nvPr/>
        </p:nvPicPr>
        <p:blipFill rotWithShape="1">
          <a:blip r:embed="rId3">
            <a:extLst>
              <a:ext uri="{28A0092B-C50C-407E-A947-70E740481C1C}">
                <a14:useLocalDpi xmlns:a14="http://schemas.microsoft.com/office/drawing/2010/main" val="0"/>
              </a:ext>
            </a:extLst>
          </a:blip>
          <a:srcRect l="23191" t="11951"/>
          <a:stretch/>
        </p:blipFill>
        <p:spPr bwMode="auto">
          <a:xfrm flipH="1">
            <a:off x="4215388" y="4067820"/>
            <a:ext cx="4821108" cy="22991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1" name="Rettangolo arrotondato 20"/>
          <p:cNvSpPr/>
          <p:nvPr/>
        </p:nvSpPr>
        <p:spPr>
          <a:xfrm>
            <a:off x="179512" y="906082"/>
            <a:ext cx="8856984" cy="394484"/>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ts val="2200"/>
              </a:lnSpc>
              <a:spcBef>
                <a:spcPts val="450"/>
              </a:spcBef>
              <a:spcAft>
                <a:spcPts val="0"/>
              </a:spcAft>
            </a:pPr>
            <a:r>
              <a:rPr lang="it-IT" sz="2000" b="1" dirty="0">
                <a:solidFill>
                  <a:schemeClr val="bg1"/>
                </a:solidFill>
              </a:rPr>
              <a:t>Il problema: esposizione professionale alle polveri di legno duro</a:t>
            </a:r>
          </a:p>
        </p:txBody>
      </p:sp>
      <p:sp>
        <p:nvSpPr>
          <p:cNvPr id="19" name="CasellaDiTesto 18">
            <a:extLst>
              <a:ext uri="{FF2B5EF4-FFF2-40B4-BE49-F238E27FC236}">
                <a16:creationId xmlns:a16="http://schemas.microsoft.com/office/drawing/2014/main" id="{EF05B47F-B93C-42FC-8C75-08301558B722}"/>
              </a:ext>
            </a:extLst>
          </p:cNvPr>
          <p:cNvSpPr txBox="1"/>
          <p:nvPr/>
        </p:nvSpPr>
        <p:spPr>
          <a:xfrm>
            <a:off x="179512" y="1520785"/>
            <a:ext cx="8784976" cy="1908215"/>
          </a:xfrm>
          <a:prstGeom prst="rect">
            <a:avLst/>
          </a:prstGeom>
          <a:noFill/>
        </p:spPr>
        <p:txBody>
          <a:bodyPr wrap="square">
            <a:spAutoFit/>
          </a:bodyPr>
          <a:lstStyle/>
          <a:p>
            <a:pPr algn="just">
              <a:spcAft>
                <a:spcPts val="1200"/>
              </a:spcAft>
            </a:pPr>
            <a:r>
              <a:rPr lang="it-IT" sz="1800" b="0" i="0" u="none" strike="noStrike" baseline="0" dirty="0">
                <a:solidFill>
                  <a:srgbClr val="000000"/>
                </a:solidFill>
              </a:rPr>
              <a:t>Il ruolo causale </a:t>
            </a:r>
            <a:r>
              <a:rPr lang="it-IT" dirty="0">
                <a:solidFill>
                  <a:srgbClr val="000000"/>
                </a:solidFill>
              </a:rPr>
              <a:t>dell’</a:t>
            </a:r>
            <a:r>
              <a:rPr lang="it-IT" b="1" dirty="0">
                <a:solidFill>
                  <a:srgbClr val="0070C0"/>
                </a:solidFill>
              </a:rPr>
              <a:t>esposizione a polveri di legno nella genesi del tumore </a:t>
            </a:r>
            <a:r>
              <a:rPr lang="it-IT" b="1" dirty="0" err="1">
                <a:solidFill>
                  <a:srgbClr val="0070C0"/>
                </a:solidFill>
              </a:rPr>
              <a:t>nasosinusale</a:t>
            </a:r>
            <a:r>
              <a:rPr lang="it-IT" b="1" dirty="0">
                <a:solidFill>
                  <a:srgbClr val="0070C0"/>
                </a:solidFill>
              </a:rPr>
              <a:t> </a:t>
            </a:r>
            <a:r>
              <a:rPr lang="it-IT" sz="1800" b="0" i="0" u="none" strike="noStrike" baseline="0" dirty="0">
                <a:solidFill>
                  <a:srgbClr val="000000"/>
                </a:solidFill>
              </a:rPr>
              <a:t>è stato dimostrato chiaramente in numerosi studi epidemiologici, sia come associazione, sia nei risultati di studi caso – controllo. </a:t>
            </a:r>
            <a:endParaRPr lang="it-IT" dirty="0"/>
          </a:p>
          <a:p>
            <a:pPr algn="just">
              <a:spcAft>
                <a:spcPts val="1200"/>
              </a:spcAft>
            </a:pPr>
            <a:r>
              <a:rPr lang="it-IT" dirty="0"/>
              <a:t>Tra le neoplasie professionali, i </a:t>
            </a:r>
            <a:r>
              <a:rPr lang="it-IT" b="1" u="sng" dirty="0">
                <a:solidFill>
                  <a:srgbClr val="0070C0"/>
                </a:solidFill>
              </a:rPr>
              <a:t>tumori naso-sinusali </a:t>
            </a:r>
            <a:r>
              <a:rPr lang="it-IT" dirty="0"/>
              <a:t>di tipo epiteliale sono identificati come neoplasia con </a:t>
            </a:r>
            <a:r>
              <a:rPr lang="it-IT" b="1" dirty="0">
                <a:solidFill>
                  <a:srgbClr val="0070C0"/>
                </a:solidFill>
              </a:rPr>
              <a:t>maggiore quota di casi di origine professionale, dopo il mesotelioma maligno indotto da esposizione ad amianto</a:t>
            </a:r>
            <a:endParaRPr lang="it-IT" dirty="0">
              <a:solidFill>
                <a:srgbClr val="000000"/>
              </a:solidFill>
            </a:endParaRPr>
          </a:p>
        </p:txBody>
      </p:sp>
      <p:sp>
        <p:nvSpPr>
          <p:cNvPr id="2" name="Freccia in giù 1"/>
          <p:cNvSpPr/>
          <p:nvPr/>
        </p:nvSpPr>
        <p:spPr>
          <a:xfrm>
            <a:off x="2690986" y="3660854"/>
            <a:ext cx="549996" cy="648072"/>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p:cNvSpPr/>
          <p:nvPr/>
        </p:nvSpPr>
        <p:spPr>
          <a:xfrm>
            <a:off x="323528" y="4474590"/>
            <a:ext cx="4572000" cy="1477328"/>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algn="ctr"/>
            <a:r>
              <a:rPr lang="it-IT" b="1" dirty="0">
                <a:solidFill>
                  <a:schemeClr val="accent6">
                    <a:lumMod val="75000"/>
                  </a:schemeClr>
                </a:solidFill>
              </a:rPr>
              <a:t>POLVERI DI LEGNO DURO</a:t>
            </a:r>
          </a:p>
          <a:p>
            <a:pPr algn="just"/>
            <a:r>
              <a:rPr lang="it-IT" dirty="0"/>
              <a:t>Agente cancerogeno associato all’insorgenza dei tumori naso-sinusali con </a:t>
            </a:r>
            <a:r>
              <a:rPr lang="it-IT" b="1" u="sng" dirty="0">
                <a:solidFill>
                  <a:srgbClr val="0070C0"/>
                </a:solidFill>
              </a:rPr>
              <a:t>evidenza certa di cancerogenicità per l’uomo</a:t>
            </a:r>
            <a:r>
              <a:rPr lang="it-IT" dirty="0"/>
              <a:t> riconosciuta dalla IARC</a:t>
            </a:r>
          </a:p>
        </p:txBody>
      </p:sp>
      <p:sp>
        <p:nvSpPr>
          <p:cNvPr id="8" name="Rectangle 2"/>
          <p:cNvSpPr>
            <a:spLocks noChangeArrowheads="1"/>
          </p:cNvSpPr>
          <p:nvPr/>
        </p:nvSpPr>
        <p:spPr bwMode="auto">
          <a:xfrm flipV="1">
            <a:off x="179512" y="714349"/>
            <a:ext cx="8856984" cy="75042"/>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10" name="Immagine 9">
            <a:extLst>
              <a:ext uri="{FF2B5EF4-FFF2-40B4-BE49-F238E27FC236}">
                <a16:creationId xmlns:a16="http://schemas.microsoft.com/office/drawing/2014/main" id="{A5046DD3-10AB-4AD7-9A34-C3998DD8BC2F}"/>
              </a:ext>
            </a:extLst>
          </p:cNvPr>
          <p:cNvPicPr>
            <a:picLocks noChangeAspect="1"/>
          </p:cNvPicPr>
          <p:nvPr/>
        </p:nvPicPr>
        <p:blipFill>
          <a:blip r:embed="rId4"/>
          <a:stretch>
            <a:fillRect/>
          </a:stretch>
        </p:blipFill>
        <p:spPr>
          <a:xfrm>
            <a:off x="0" y="0"/>
            <a:ext cx="561850" cy="604522"/>
          </a:xfrm>
          <a:prstGeom prst="rect">
            <a:avLst/>
          </a:prstGeom>
        </p:spPr>
      </p:pic>
      <p:sp>
        <p:nvSpPr>
          <p:cNvPr id="11" name="CasellaDiTesto 10">
            <a:extLst>
              <a:ext uri="{FF2B5EF4-FFF2-40B4-BE49-F238E27FC236}">
                <a16:creationId xmlns:a16="http://schemas.microsoft.com/office/drawing/2014/main" id="{630E3327-4EC9-4D04-89EF-D3C9CF2817D2}"/>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2" name="Rettangolo 11">
            <a:extLst>
              <a:ext uri="{FF2B5EF4-FFF2-40B4-BE49-F238E27FC236}">
                <a16:creationId xmlns:a16="http://schemas.microsoft.com/office/drawing/2014/main" id="{4C942956-366A-438C-A06B-6E5B7B36AC3F}"/>
              </a:ext>
            </a:extLst>
          </p:cNvPr>
          <p:cNvSpPr/>
          <p:nvPr/>
        </p:nvSpPr>
        <p:spPr>
          <a:xfrm>
            <a:off x="2483767" y="490700"/>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9942299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tangolo arrotondato 12"/>
          <p:cNvSpPr/>
          <p:nvPr/>
        </p:nvSpPr>
        <p:spPr>
          <a:xfrm>
            <a:off x="267522" y="1299121"/>
            <a:ext cx="8408933" cy="64807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it-IT" b="1" i="1" dirty="0">
                <a:latin typeface="Arial" pitchFamily="34" charset="0"/>
                <a:cs typeface="Arial" pitchFamily="34" charset="0"/>
              </a:rPr>
              <a:t>POLVERI DI LEGNO DURO</a:t>
            </a:r>
          </a:p>
        </p:txBody>
      </p:sp>
      <p:pic>
        <p:nvPicPr>
          <p:cNvPr id="16" name="Picture 2" descr="ARTICOLI E SAGGI | Biblioteca Digitale Buccine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7523" y="1065119"/>
            <a:ext cx="671856" cy="89518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7" name="Rettangolo arrotondato 16"/>
          <p:cNvSpPr/>
          <p:nvPr/>
        </p:nvSpPr>
        <p:spPr>
          <a:xfrm>
            <a:off x="251520" y="2463067"/>
            <a:ext cx="4624556" cy="3516041"/>
          </a:xfrm>
          <a:prstGeom prst="roundRect">
            <a:avLst>
              <a:gd name="adj" fmla="val 3059"/>
            </a:avLst>
          </a:prstGeom>
          <a:pattFill prst="dotGrid">
            <a:fgClr>
              <a:schemeClr val="bg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i="1" dirty="0">
                <a:solidFill>
                  <a:schemeClr val="tx1"/>
                </a:solidFill>
              </a:rPr>
              <a:t>Sospensione in aria di particelle prodotte dalla lavorazione del legno.</a:t>
            </a:r>
          </a:p>
          <a:p>
            <a:pPr algn="ctr"/>
            <a:endParaRPr lang="it-IT" sz="1600" i="1" dirty="0">
              <a:solidFill>
                <a:schemeClr val="tx1"/>
              </a:solidFill>
            </a:endParaRPr>
          </a:p>
          <a:p>
            <a:pPr algn="ctr"/>
            <a:r>
              <a:rPr lang="it-IT" sz="1600" b="1" i="1" u="sng" dirty="0">
                <a:solidFill>
                  <a:schemeClr val="tx1"/>
                </a:solidFill>
              </a:rPr>
              <a:t>COMPOSIZIONE</a:t>
            </a:r>
          </a:p>
          <a:p>
            <a:pPr algn="ctr"/>
            <a:endParaRPr lang="it-IT" sz="1600" b="1" i="1" u="sng" dirty="0">
              <a:solidFill>
                <a:schemeClr val="tx1"/>
              </a:solidFill>
            </a:endParaRPr>
          </a:p>
          <a:p>
            <a:pPr marL="285750" indent="-285750">
              <a:buFontTx/>
              <a:buChar char="-"/>
            </a:pPr>
            <a:r>
              <a:rPr lang="it-IT" sz="1600" b="1" i="1" dirty="0">
                <a:solidFill>
                  <a:schemeClr val="tx1"/>
                </a:solidFill>
              </a:rPr>
              <a:t>Cellulosa (40-50%)</a:t>
            </a:r>
          </a:p>
          <a:p>
            <a:pPr marL="285750" indent="-285750">
              <a:buFontTx/>
              <a:buChar char="-"/>
            </a:pPr>
            <a:r>
              <a:rPr lang="it-IT" sz="1600" b="1" i="1" dirty="0">
                <a:solidFill>
                  <a:schemeClr val="tx1"/>
                </a:solidFill>
              </a:rPr>
              <a:t>Lignina</a:t>
            </a:r>
          </a:p>
          <a:p>
            <a:pPr marL="285750" indent="-285750">
              <a:buFontTx/>
              <a:buChar char="-"/>
            </a:pPr>
            <a:r>
              <a:rPr lang="it-IT" sz="1600" b="1" i="1" dirty="0">
                <a:solidFill>
                  <a:schemeClr val="tx1"/>
                </a:solidFill>
              </a:rPr>
              <a:t>Estratti organici non polari </a:t>
            </a:r>
            <a:r>
              <a:rPr lang="it-IT" sz="1600" dirty="0">
                <a:solidFill>
                  <a:schemeClr val="tx1"/>
                </a:solidFill>
              </a:rPr>
              <a:t>(acidi grassi, acidi resinici, cere, alcoli, terpeni, ecc.)</a:t>
            </a:r>
          </a:p>
          <a:p>
            <a:pPr marL="285750" indent="-285750">
              <a:buFontTx/>
              <a:buChar char="-"/>
            </a:pPr>
            <a:r>
              <a:rPr lang="it-IT" sz="1600" b="1" i="1" dirty="0">
                <a:solidFill>
                  <a:schemeClr val="tx1"/>
                </a:solidFill>
              </a:rPr>
              <a:t>Estratti organici polari </a:t>
            </a:r>
            <a:r>
              <a:rPr lang="it-IT" sz="1600" dirty="0">
                <a:solidFill>
                  <a:schemeClr val="tx1"/>
                </a:solidFill>
              </a:rPr>
              <a:t>(tannini, flavonoidi, chinoni, </a:t>
            </a:r>
            <a:r>
              <a:rPr lang="it-IT" sz="1600" dirty="0" err="1">
                <a:solidFill>
                  <a:schemeClr val="tx1"/>
                </a:solidFill>
              </a:rPr>
              <a:t>lignani</a:t>
            </a:r>
            <a:r>
              <a:rPr lang="it-IT" sz="1600" dirty="0">
                <a:solidFill>
                  <a:schemeClr val="tx1"/>
                </a:solidFill>
              </a:rPr>
              <a:t>, ecc.)</a:t>
            </a:r>
          </a:p>
          <a:p>
            <a:pPr marL="285750" indent="-285750">
              <a:buFontTx/>
              <a:buChar char="-"/>
            </a:pPr>
            <a:r>
              <a:rPr lang="it-IT" sz="1600" b="1" i="1" dirty="0">
                <a:solidFill>
                  <a:schemeClr val="tx1"/>
                </a:solidFill>
              </a:rPr>
              <a:t>Estratti idrosolubili </a:t>
            </a:r>
            <a:r>
              <a:rPr lang="it-IT" sz="1600" dirty="0">
                <a:solidFill>
                  <a:schemeClr val="tx1"/>
                </a:solidFill>
              </a:rPr>
              <a:t>(carboidrati, alcaloidi, proteine e materiale inorganico)</a:t>
            </a:r>
          </a:p>
        </p:txBody>
      </p:sp>
      <p:sp>
        <p:nvSpPr>
          <p:cNvPr id="14" name="Freccia in giù 13"/>
          <p:cNvSpPr/>
          <p:nvPr/>
        </p:nvSpPr>
        <p:spPr>
          <a:xfrm>
            <a:off x="2303388" y="2091143"/>
            <a:ext cx="360760" cy="224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ctangle 2"/>
          <p:cNvSpPr>
            <a:spLocks noChangeArrowheads="1"/>
          </p:cNvSpPr>
          <p:nvPr/>
        </p:nvSpPr>
        <p:spPr bwMode="auto">
          <a:xfrm flipV="1">
            <a:off x="215516" y="577241"/>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15" name="Picture 2" descr="La polvere del legn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2780928"/>
            <a:ext cx="3990001" cy="266123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Immagine 7">
            <a:extLst>
              <a:ext uri="{FF2B5EF4-FFF2-40B4-BE49-F238E27FC236}">
                <a16:creationId xmlns:a16="http://schemas.microsoft.com/office/drawing/2014/main" id="{2A618AAF-71CA-4696-9912-38E64AA38976}"/>
              </a:ext>
            </a:extLst>
          </p:cNvPr>
          <p:cNvPicPr>
            <a:picLocks noChangeAspect="1"/>
          </p:cNvPicPr>
          <p:nvPr/>
        </p:nvPicPr>
        <p:blipFill>
          <a:blip r:embed="rId5"/>
          <a:stretch>
            <a:fillRect/>
          </a:stretch>
        </p:blipFill>
        <p:spPr>
          <a:xfrm>
            <a:off x="0" y="0"/>
            <a:ext cx="561850" cy="604522"/>
          </a:xfrm>
          <a:prstGeom prst="rect">
            <a:avLst/>
          </a:prstGeom>
        </p:spPr>
      </p:pic>
      <p:sp>
        <p:nvSpPr>
          <p:cNvPr id="9" name="CasellaDiTesto 8">
            <a:extLst>
              <a:ext uri="{FF2B5EF4-FFF2-40B4-BE49-F238E27FC236}">
                <a16:creationId xmlns:a16="http://schemas.microsoft.com/office/drawing/2014/main" id="{CDF10196-93D6-4EAC-9F8D-EDC287F02A12}"/>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0" name="Rettangolo 9">
            <a:extLst>
              <a:ext uri="{FF2B5EF4-FFF2-40B4-BE49-F238E27FC236}">
                <a16:creationId xmlns:a16="http://schemas.microsoft.com/office/drawing/2014/main" id="{61B5B4B7-326D-4D98-A8FB-FBF32E5A59B5}"/>
              </a:ext>
            </a:extLst>
          </p:cNvPr>
          <p:cNvSpPr/>
          <p:nvPr/>
        </p:nvSpPr>
        <p:spPr>
          <a:xfrm>
            <a:off x="2458971" y="319837"/>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609932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Classificazione dei legni sotto il profilo merceologico</a:t>
            </a:r>
          </a:p>
        </p:txBody>
      </p:sp>
      <p:pic>
        <p:nvPicPr>
          <p:cNvPr id="1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65825" y="1779009"/>
            <a:ext cx="5141168" cy="4612325"/>
          </a:xfrm>
          <a:prstGeom prst="rect">
            <a:avLst/>
          </a:prstGeom>
          <a:noFill/>
          <a:extLst>
            <a:ext uri="{909E8E84-426E-40DD-AFC4-6F175D3DCCD1}">
              <a14:hiddenFill xmlns:a14="http://schemas.microsoft.com/office/drawing/2010/main">
                <a:solidFill>
                  <a:srgbClr val="FFFFFF"/>
                </a:solidFill>
              </a14:hiddenFill>
            </a:ext>
          </a:extLst>
        </p:spPr>
      </p:pic>
      <p:sp>
        <p:nvSpPr>
          <p:cNvPr id="20" name="Rettangolo arrotondato 19"/>
          <p:cNvSpPr/>
          <p:nvPr/>
        </p:nvSpPr>
        <p:spPr>
          <a:xfrm>
            <a:off x="151161" y="1811192"/>
            <a:ext cx="3628751" cy="64807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it-IT" i="1" dirty="0">
                <a:latin typeface="Arial" pitchFamily="34" charset="0"/>
                <a:cs typeface="Arial" pitchFamily="34" charset="0"/>
              </a:rPr>
              <a:t>IARC</a:t>
            </a:r>
          </a:p>
          <a:p>
            <a:pPr algn="ctr"/>
            <a:r>
              <a:rPr lang="it-IT" sz="1200" i="1" dirty="0">
                <a:latin typeface="Arial" pitchFamily="34" charset="0"/>
                <a:cs typeface="Arial" pitchFamily="34" charset="0"/>
              </a:rPr>
              <a:t>(International Agency for </a:t>
            </a:r>
            <a:r>
              <a:rPr lang="it-IT" sz="1200" i="1" dirty="0" err="1">
                <a:latin typeface="Arial" pitchFamily="34" charset="0"/>
                <a:cs typeface="Arial" pitchFamily="34" charset="0"/>
              </a:rPr>
              <a:t>Research</a:t>
            </a:r>
            <a:r>
              <a:rPr lang="it-IT" sz="1200" i="1" dirty="0">
                <a:latin typeface="Arial" pitchFamily="34" charset="0"/>
                <a:cs typeface="Arial" pitchFamily="34" charset="0"/>
              </a:rPr>
              <a:t> on </a:t>
            </a:r>
            <a:r>
              <a:rPr lang="it-IT" sz="1200" i="1" dirty="0" err="1">
                <a:latin typeface="Arial" pitchFamily="34" charset="0"/>
                <a:cs typeface="Arial" pitchFamily="34" charset="0"/>
              </a:rPr>
              <a:t>Cancer</a:t>
            </a:r>
            <a:r>
              <a:rPr lang="it-IT" sz="1200" i="1" dirty="0">
                <a:latin typeface="Arial" pitchFamily="34" charset="0"/>
                <a:cs typeface="Arial" pitchFamily="34" charset="0"/>
              </a:rPr>
              <a:t>)</a:t>
            </a:r>
          </a:p>
        </p:txBody>
      </p:sp>
      <p:sp>
        <p:nvSpPr>
          <p:cNvPr id="21" name="Rettangolo 20"/>
          <p:cNvSpPr/>
          <p:nvPr/>
        </p:nvSpPr>
        <p:spPr>
          <a:xfrm>
            <a:off x="396501" y="2661542"/>
            <a:ext cx="3196703"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it-IT" b="1" i="1" dirty="0">
                <a:solidFill>
                  <a:prstClr val="black"/>
                </a:solidFill>
                <a:latin typeface="Calibri"/>
              </a:rPr>
              <a:t>LEGNI DURI</a:t>
            </a:r>
            <a:endParaRPr lang="it-IT" sz="2000" dirty="0"/>
          </a:p>
        </p:txBody>
      </p:sp>
      <p:sp>
        <p:nvSpPr>
          <p:cNvPr id="22" name="Rettangolo 21"/>
          <p:cNvSpPr/>
          <p:nvPr/>
        </p:nvSpPr>
        <p:spPr>
          <a:xfrm>
            <a:off x="396500" y="4689844"/>
            <a:ext cx="3196703"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it-IT" b="1" i="1" dirty="0">
                <a:solidFill>
                  <a:prstClr val="black"/>
                </a:solidFill>
                <a:latin typeface="Calibri"/>
              </a:rPr>
              <a:t>LEGNI TENERI</a:t>
            </a:r>
            <a:endParaRPr lang="it-IT" sz="2000" dirty="0"/>
          </a:p>
        </p:txBody>
      </p:sp>
      <p:sp>
        <p:nvSpPr>
          <p:cNvPr id="11" name="Rettangolo 10"/>
          <p:cNvSpPr/>
          <p:nvPr/>
        </p:nvSpPr>
        <p:spPr>
          <a:xfrm>
            <a:off x="386547" y="3161843"/>
            <a:ext cx="3206657" cy="923330"/>
          </a:xfrm>
          <a:prstGeom prst="rect">
            <a:avLst/>
          </a:prstGeom>
        </p:spPr>
        <p:txBody>
          <a:bodyPr wrap="square">
            <a:spAutoFit/>
          </a:bodyPr>
          <a:lstStyle/>
          <a:p>
            <a:pPr algn="ctr"/>
            <a:r>
              <a:rPr lang="it-IT" dirty="0"/>
              <a:t>Dal termine “</a:t>
            </a:r>
            <a:r>
              <a:rPr lang="it-IT" b="1" dirty="0" err="1">
                <a:solidFill>
                  <a:srgbClr val="FF0000"/>
                </a:solidFill>
              </a:rPr>
              <a:t>hardwood</a:t>
            </a:r>
            <a:r>
              <a:rPr lang="it-IT" dirty="0"/>
              <a:t>”, utilizzato per indicare il legno ricavato da alberi di latifoglie </a:t>
            </a:r>
          </a:p>
        </p:txBody>
      </p:sp>
      <p:sp>
        <p:nvSpPr>
          <p:cNvPr id="24" name="Rettangolo 23"/>
          <p:cNvSpPr/>
          <p:nvPr/>
        </p:nvSpPr>
        <p:spPr>
          <a:xfrm>
            <a:off x="362207" y="5229200"/>
            <a:ext cx="3206657" cy="923330"/>
          </a:xfrm>
          <a:prstGeom prst="rect">
            <a:avLst/>
          </a:prstGeom>
        </p:spPr>
        <p:txBody>
          <a:bodyPr wrap="square">
            <a:spAutoFit/>
          </a:bodyPr>
          <a:lstStyle/>
          <a:p>
            <a:pPr algn="ctr"/>
            <a:r>
              <a:rPr lang="it-IT" dirty="0"/>
              <a:t>Dal termine “</a:t>
            </a:r>
            <a:r>
              <a:rPr lang="it-IT" b="1" dirty="0" err="1">
                <a:solidFill>
                  <a:srgbClr val="FF0000"/>
                </a:solidFill>
              </a:rPr>
              <a:t>softwood</a:t>
            </a:r>
            <a:r>
              <a:rPr lang="it-IT" dirty="0"/>
              <a:t>”, utilizzato per indicare il legno ricavato da alberi di conifere</a:t>
            </a:r>
          </a:p>
        </p:txBody>
      </p:sp>
      <p:sp>
        <p:nvSpPr>
          <p:cNvPr id="13" name="Rectangle 2"/>
          <p:cNvSpPr>
            <a:spLocks noChangeArrowheads="1"/>
          </p:cNvSpPr>
          <p:nvPr/>
        </p:nvSpPr>
        <p:spPr bwMode="auto">
          <a:xfrm flipV="1">
            <a:off x="280925" y="592068"/>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12" name="Immagine 11">
            <a:extLst>
              <a:ext uri="{FF2B5EF4-FFF2-40B4-BE49-F238E27FC236}">
                <a16:creationId xmlns:a16="http://schemas.microsoft.com/office/drawing/2014/main" id="{9C572891-05E2-473B-961F-A3A320152044}"/>
              </a:ext>
            </a:extLst>
          </p:cNvPr>
          <p:cNvPicPr>
            <a:picLocks noChangeAspect="1"/>
          </p:cNvPicPr>
          <p:nvPr/>
        </p:nvPicPr>
        <p:blipFill>
          <a:blip r:embed="rId4"/>
          <a:stretch>
            <a:fillRect/>
          </a:stretch>
        </p:blipFill>
        <p:spPr>
          <a:xfrm>
            <a:off x="0" y="0"/>
            <a:ext cx="561850" cy="604522"/>
          </a:xfrm>
          <a:prstGeom prst="rect">
            <a:avLst/>
          </a:prstGeom>
        </p:spPr>
      </p:pic>
      <p:sp>
        <p:nvSpPr>
          <p:cNvPr id="15" name="CasellaDiTesto 14">
            <a:extLst>
              <a:ext uri="{FF2B5EF4-FFF2-40B4-BE49-F238E27FC236}">
                <a16:creationId xmlns:a16="http://schemas.microsoft.com/office/drawing/2014/main" id="{535E813A-E8FA-4224-962B-35A86F600B16}"/>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6" name="Rettangolo 15">
            <a:extLst>
              <a:ext uri="{FF2B5EF4-FFF2-40B4-BE49-F238E27FC236}">
                <a16:creationId xmlns:a16="http://schemas.microsoft.com/office/drawing/2014/main" id="{D3A10990-E1D9-4D3E-825B-3EC3E02A3ADB}"/>
              </a:ext>
            </a:extLst>
          </p:cNvPr>
          <p:cNvSpPr/>
          <p:nvPr/>
        </p:nvSpPr>
        <p:spPr>
          <a:xfrm>
            <a:off x="2468642" y="338054"/>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918411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tangolo arrotondato 13"/>
          <p:cNvSpPr/>
          <p:nvPr/>
        </p:nvSpPr>
        <p:spPr>
          <a:xfrm>
            <a:off x="742838" y="942725"/>
            <a:ext cx="7524751" cy="542059"/>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it-IT" sz="2000" b="1" dirty="0">
                <a:solidFill>
                  <a:schemeClr val="tx1"/>
                </a:solidFill>
                <a:latin typeface="Arial" pitchFamily="34" charset="0"/>
                <a:cs typeface="Arial" pitchFamily="34" charset="0"/>
              </a:rPr>
              <a:t>Attività lavorative e produzione di polveri di legno duro</a:t>
            </a:r>
          </a:p>
        </p:txBody>
      </p:sp>
      <p:sp>
        <p:nvSpPr>
          <p:cNvPr id="3" name="Rettangolo 2"/>
          <p:cNvSpPr/>
          <p:nvPr/>
        </p:nvSpPr>
        <p:spPr>
          <a:xfrm>
            <a:off x="0" y="1801818"/>
            <a:ext cx="8371125" cy="3293209"/>
          </a:xfrm>
          <a:prstGeom prst="rect">
            <a:avLst/>
          </a:prstGeom>
        </p:spPr>
        <p:txBody>
          <a:bodyPr wrap="square">
            <a:spAutoFit/>
          </a:bodyPr>
          <a:lstStyle/>
          <a:p>
            <a:pPr marL="285750" lvl="0" indent="-285750">
              <a:buFont typeface="Wingdings" panose="05000000000000000000" pitchFamily="2" charset="2"/>
              <a:buChar char="ü"/>
            </a:pPr>
            <a:r>
              <a:rPr lang="it-IT" sz="1600" dirty="0"/>
              <a:t>Silvicoltura</a:t>
            </a:r>
          </a:p>
          <a:p>
            <a:pPr marL="285750" lvl="0" indent="-285750">
              <a:buFont typeface="Wingdings" panose="05000000000000000000" pitchFamily="2" charset="2"/>
              <a:buChar char="ü"/>
            </a:pPr>
            <a:r>
              <a:rPr lang="it-IT" sz="1600" dirty="0"/>
              <a:t>Prima lavorazione tronchi in legno</a:t>
            </a:r>
          </a:p>
          <a:p>
            <a:pPr marL="285750" lvl="0" indent="-285750">
              <a:buFont typeface="Wingdings" panose="05000000000000000000" pitchFamily="2" charset="2"/>
              <a:buChar char="ü"/>
            </a:pPr>
            <a:r>
              <a:rPr lang="it-IT" sz="1600" dirty="0"/>
              <a:t>Produzione di sfogliati, compensati, elementi in legno lamellare</a:t>
            </a:r>
          </a:p>
          <a:p>
            <a:pPr marL="285750" lvl="0" indent="-285750">
              <a:buFont typeface="Wingdings" panose="05000000000000000000" pitchFamily="2" charset="2"/>
              <a:buChar char="ü"/>
            </a:pPr>
            <a:r>
              <a:rPr lang="it-IT" sz="1600" dirty="0"/>
              <a:t>Costruzione di infissi, imballaggi, box ecc.</a:t>
            </a:r>
          </a:p>
          <a:p>
            <a:pPr marL="285750" lvl="0" indent="-285750">
              <a:buFont typeface="Wingdings" panose="05000000000000000000" pitchFamily="2" charset="2"/>
              <a:buChar char="ü"/>
            </a:pPr>
            <a:r>
              <a:rPr lang="it-IT" sz="1600" dirty="0"/>
              <a:t>Costruzione di mobili ed arredamenti</a:t>
            </a:r>
          </a:p>
          <a:p>
            <a:pPr marL="285750" lvl="0" indent="-285750">
              <a:buFont typeface="Wingdings" panose="05000000000000000000" pitchFamily="2" charset="2"/>
              <a:buChar char="ü"/>
            </a:pPr>
            <a:r>
              <a:rPr lang="it-IT" sz="1600" dirty="0"/>
              <a:t>Allestimento di stand e arredi</a:t>
            </a:r>
          </a:p>
          <a:p>
            <a:pPr marL="285750" lvl="0" indent="-285750">
              <a:buFont typeface="Wingdings" panose="05000000000000000000" pitchFamily="2" charset="2"/>
              <a:buChar char="ü"/>
            </a:pPr>
            <a:r>
              <a:rPr lang="it-IT" sz="1600" dirty="0"/>
              <a:t>Laboratori di falegnameria per la riparazione e restauro di mobili ed infissi </a:t>
            </a:r>
          </a:p>
          <a:p>
            <a:pPr marL="285750" lvl="0" indent="-285750">
              <a:buFont typeface="Wingdings" panose="05000000000000000000" pitchFamily="2" charset="2"/>
              <a:buChar char="ü"/>
            </a:pPr>
            <a:r>
              <a:rPr lang="it-IT" sz="1600" dirty="0"/>
              <a:t>Produzione e lavorazione di oggetti o pannelli in sughero</a:t>
            </a:r>
          </a:p>
          <a:p>
            <a:pPr marL="285750" lvl="0" indent="-285750">
              <a:buFont typeface="Wingdings" panose="05000000000000000000" pitchFamily="2" charset="2"/>
              <a:buChar char="ü"/>
            </a:pPr>
            <a:r>
              <a:rPr lang="it-IT" sz="1600" dirty="0"/>
              <a:t>Produzione di oggetti ed articoli vari in legno, artistici e decorativi</a:t>
            </a:r>
          </a:p>
          <a:p>
            <a:pPr marL="285750" lvl="0" indent="-285750">
              <a:buFont typeface="Wingdings" panose="05000000000000000000" pitchFamily="2" charset="2"/>
              <a:buChar char="ü"/>
            </a:pPr>
            <a:r>
              <a:rPr lang="it-IT" sz="1600" dirty="0"/>
              <a:t>Produzione di macchine, attrezzi, utensili in legno</a:t>
            </a:r>
          </a:p>
          <a:p>
            <a:pPr marL="285750" lvl="0" indent="-285750">
              <a:buFont typeface="Wingdings" panose="05000000000000000000" pitchFamily="2" charset="2"/>
              <a:buChar char="ü"/>
            </a:pPr>
            <a:r>
              <a:rPr lang="it-IT" sz="1600" dirty="0"/>
              <a:t>Produzione di strumenti musicali in legno</a:t>
            </a:r>
          </a:p>
          <a:p>
            <a:pPr marL="285750" lvl="0" indent="-285750">
              <a:buFont typeface="Wingdings" panose="05000000000000000000" pitchFamily="2" charset="2"/>
              <a:buChar char="ü"/>
            </a:pPr>
            <a:r>
              <a:rPr lang="it-IT" sz="1600" dirty="0"/>
              <a:t>Produzione di pavimenti, perline, rivestimenti, cornici, attrezzi sportivi in legno</a:t>
            </a:r>
          </a:p>
          <a:p>
            <a:pPr marL="285750" lvl="0" indent="-285750">
              <a:buFont typeface="Wingdings" panose="05000000000000000000" pitchFamily="2" charset="2"/>
              <a:buChar char="ü"/>
            </a:pPr>
            <a:r>
              <a:rPr lang="it-IT" sz="1600" dirty="0"/>
              <a:t>Produzione di trucioli, farina di legno e </a:t>
            </a:r>
            <a:r>
              <a:rPr lang="it-IT" sz="1600" dirty="0" err="1"/>
              <a:t>pellet</a:t>
            </a:r>
            <a:endParaRPr lang="it-IT" sz="1600" dirty="0"/>
          </a:p>
        </p:txBody>
      </p:sp>
      <p:sp>
        <p:nvSpPr>
          <p:cNvPr id="8" name="Rectangle 2"/>
          <p:cNvSpPr>
            <a:spLocks noChangeArrowheads="1"/>
          </p:cNvSpPr>
          <p:nvPr/>
        </p:nvSpPr>
        <p:spPr bwMode="auto">
          <a:xfrm flipV="1">
            <a:off x="215516" y="561188"/>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2" name="Parentesi graffa chiusa 1"/>
          <p:cNvSpPr/>
          <p:nvPr/>
        </p:nvSpPr>
        <p:spPr>
          <a:xfrm>
            <a:off x="6798445" y="1955892"/>
            <a:ext cx="360040" cy="3065882"/>
          </a:xfrm>
          <a:prstGeom prst="rightBrace">
            <a:avLst>
              <a:gd name="adj1" fmla="val 38409"/>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0" name="Rettangolo arrotondato 9"/>
          <p:cNvSpPr/>
          <p:nvPr/>
        </p:nvSpPr>
        <p:spPr>
          <a:xfrm>
            <a:off x="7182736" y="2852936"/>
            <a:ext cx="1883090" cy="144016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it-IT" sz="1600" i="1" dirty="0">
                <a:latin typeface="Arial" pitchFamily="34" charset="0"/>
                <a:cs typeface="Arial" pitchFamily="34" charset="0"/>
              </a:rPr>
              <a:t>Codice ATECO 16</a:t>
            </a:r>
          </a:p>
          <a:p>
            <a:pPr algn="ctr"/>
            <a:r>
              <a:rPr lang="it-IT" sz="1400" i="1" dirty="0">
                <a:latin typeface="Arial" pitchFamily="34" charset="0"/>
                <a:cs typeface="Arial" pitchFamily="34" charset="0"/>
              </a:rPr>
              <a:t>Comparto «06 Industria del legno» </a:t>
            </a:r>
          </a:p>
        </p:txBody>
      </p:sp>
      <p:sp>
        <p:nvSpPr>
          <p:cNvPr id="11" name="Rettangolo 10"/>
          <p:cNvSpPr/>
          <p:nvPr/>
        </p:nvSpPr>
        <p:spPr>
          <a:xfrm>
            <a:off x="360142" y="5462783"/>
            <a:ext cx="3519640" cy="923330"/>
          </a:xfrm>
          <a:prstGeom prst="rect">
            <a:avLst/>
          </a:prstGeom>
        </p:spPr>
        <p:txBody>
          <a:bodyPr wrap="square">
            <a:spAutoFit/>
          </a:bodyPr>
          <a:lstStyle/>
          <a:p>
            <a:pPr marL="285750" lvl="0" indent="-285750">
              <a:buFont typeface="Wingdings" panose="05000000000000000000" pitchFamily="2" charset="2"/>
              <a:buChar char="ü"/>
            </a:pPr>
            <a:r>
              <a:rPr lang="it-IT" dirty="0"/>
              <a:t>Commercio all'ingrosso di legname, semilavorati in legno e legno artificiale</a:t>
            </a:r>
          </a:p>
        </p:txBody>
      </p:sp>
      <p:sp>
        <p:nvSpPr>
          <p:cNvPr id="12" name="Parentesi graffa chiusa 11"/>
          <p:cNvSpPr/>
          <p:nvPr/>
        </p:nvSpPr>
        <p:spPr>
          <a:xfrm>
            <a:off x="3787210" y="5301208"/>
            <a:ext cx="360040" cy="1387691"/>
          </a:xfrm>
          <a:prstGeom prst="rightBrace">
            <a:avLst>
              <a:gd name="adj1" fmla="val 38409"/>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3" name="Rettangolo arrotondato 12"/>
          <p:cNvSpPr/>
          <p:nvPr/>
        </p:nvSpPr>
        <p:spPr>
          <a:xfrm>
            <a:off x="4266669" y="5738041"/>
            <a:ext cx="4104456" cy="64807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it-IT" i="1" dirty="0">
                <a:latin typeface="Arial" pitchFamily="34" charset="0"/>
                <a:cs typeface="Arial" pitchFamily="34" charset="0"/>
              </a:rPr>
              <a:t>Codice ATECO 46.73.1» </a:t>
            </a:r>
          </a:p>
        </p:txBody>
      </p:sp>
      <p:pic>
        <p:nvPicPr>
          <p:cNvPr id="15" name="Immagine 14">
            <a:extLst>
              <a:ext uri="{FF2B5EF4-FFF2-40B4-BE49-F238E27FC236}">
                <a16:creationId xmlns:a16="http://schemas.microsoft.com/office/drawing/2014/main" id="{8C1C3168-2706-4795-B6B8-58A8F2D9F040}"/>
              </a:ext>
            </a:extLst>
          </p:cNvPr>
          <p:cNvPicPr>
            <a:picLocks noChangeAspect="1"/>
          </p:cNvPicPr>
          <p:nvPr/>
        </p:nvPicPr>
        <p:blipFill>
          <a:blip r:embed="rId3"/>
          <a:stretch>
            <a:fillRect/>
          </a:stretch>
        </p:blipFill>
        <p:spPr>
          <a:xfrm>
            <a:off x="0" y="0"/>
            <a:ext cx="561850" cy="604522"/>
          </a:xfrm>
          <a:prstGeom prst="rect">
            <a:avLst/>
          </a:prstGeom>
        </p:spPr>
      </p:pic>
      <p:sp>
        <p:nvSpPr>
          <p:cNvPr id="16" name="CasellaDiTesto 15">
            <a:extLst>
              <a:ext uri="{FF2B5EF4-FFF2-40B4-BE49-F238E27FC236}">
                <a16:creationId xmlns:a16="http://schemas.microsoft.com/office/drawing/2014/main" id="{E0B31FA8-9D91-462F-B2FD-28D1E5B4EC09}"/>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7" name="Rettangolo 16">
            <a:extLst>
              <a:ext uri="{FF2B5EF4-FFF2-40B4-BE49-F238E27FC236}">
                <a16:creationId xmlns:a16="http://schemas.microsoft.com/office/drawing/2014/main" id="{47DFF6D9-157C-404F-98AC-4F4E889A2278}"/>
              </a:ext>
            </a:extLst>
          </p:cNvPr>
          <p:cNvSpPr/>
          <p:nvPr/>
        </p:nvSpPr>
        <p:spPr>
          <a:xfrm>
            <a:off x="2433124" y="341625"/>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35913027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ttangolo arrotondato 13"/>
          <p:cNvSpPr/>
          <p:nvPr/>
        </p:nvSpPr>
        <p:spPr>
          <a:xfrm>
            <a:off x="373850" y="942725"/>
            <a:ext cx="8446622" cy="542059"/>
          </a:xfrm>
          <a:prstGeom prst="roundRect">
            <a:avLst/>
          </a:prstGeom>
          <a:ln/>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it-IT" sz="2000" b="1" dirty="0">
                <a:solidFill>
                  <a:schemeClr val="tx1"/>
                </a:solidFill>
                <a:latin typeface="Arial" pitchFamily="34" charset="0"/>
                <a:cs typeface="Arial" pitchFamily="34" charset="0"/>
              </a:rPr>
              <a:t>Seconda lavorazione del legno – esempi di attività</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850" y="1651733"/>
            <a:ext cx="1400594" cy="9875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1"/>
          <p:cNvSpPr/>
          <p:nvPr/>
        </p:nvSpPr>
        <p:spPr>
          <a:xfrm>
            <a:off x="1920138" y="1913056"/>
            <a:ext cx="2715039" cy="464871"/>
          </a:xfrm>
          <a:prstGeom prst="rect">
            <a:avLst/>
          </a:prstGeom>
        </p:spPr>
        <p:txBody>
          <a:bodyPr wrap="none">
            <a:spAutoFit/>
          </a:bodyPr>
          <a:lstStyle/>
          <a:p>
            <a:pPr>
              <a:lnSpc>
                <a:spcPct val="150000"/>
              </a:lnSpc>
            </a:pPr>
            <a:r>
              <a:rPr lang="it-IT" dirty="0"/>
              <a:t>SEZIONAMENTO LEGNAME</a:t>
            </a: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850" y="2710009"/>
            <a:ext cx="1560528" cy="1111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ttangolo 10"/>
          <p:cNvSpPr/>
          <p:nvPr/>
        </p:nvSpPr>
        <p:spPr>
          <a:xfrm>
            <a:off x="1959941" y="3086457"/>
            <a:ext cx="1472454" cy="464871"/>
          </a:xfrm>
          <a:prstGeom prst="rect">
            <a:avLst/>
          </a:prstGeom>
        </p:spPr>
        <p:txBody>
          <a:bodyPr wrap="none">
            <a:spAutoFit/>
          </a:bodyPr>
          <a:lstStyle/>
          <a:p>
            <a:pPr>
              <a:lnSpc>
                <a:spcPct val="150000"/>
              </a:lnSpc>
            </a:pPr>
            <a:r>
              <a:rPr lang="it-IT" dirty="0"/>
              <a:t>PROFILATURA</a:t>
            </a:r>
          </a:p>
        </p:txBody>
      </p:sp>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891" y="3814042"/>
            <a:ext cx="1198553" cy="11388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ttangolo 12"/>
          <p:cNvSpPr/>
          <p:nvPr/>
        </p:nvSpPr>
        <p:spPr>
          <a:xfrm>
            <a:off x="1934378" y="4151053"/>
            <a:ext cx="1322413" cy="464871"/>
          </a:xfrm>
          <a:prstGeom prst="rect">
            <a:avLst/>
          </a:prstGeom>
        </p:spPr>
        <p:txBody>
          <a:bodyPr wrap="none">
            <a:spAutoFit/>
          </a:bodyPr>
          <a:lstStyle/>
          <a:p>
            <a:pPr>
              <a:lnSpc>
                <a:spcPct val="150000"/>
              </a:lnSpc>
            </a:pPr>
            <a:r>
              <a:rPr lang="it-IT" dirty="0"/>
              <a:t>PIALLATURA</a:t>
            </a:r>
          </a:p>
        </p:txBody>
      </p:sp>
      <p:pic>
        <p:nvPicPr>
          <p:cNvPr id="3078" name="Picture 6" descr="FALEGNAMERIA: LEVIGARE IL LEGNO | IL WOOD BLOGGE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3850" y="5157192"/>
            <a:ext cx="2187629" cy="12761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5" name="Rettangolo 14"/>
          <p:cNvSpPr/>
          <p:nvPr/>
        </p:nvSpPr>
        <p:spPr>
          <a:xfrm>
            <a:off x="2696168" y="5562814"/>
            <a:ext cx="1767920" cy="464871"/>
          </a:xfrm>
          <a:prstGeom prst="rect">
            <a:avLst/>
          </a:prstGeom>
        </p:spPr>
        <p:txBody>
          <a:bodyPr wrap="none">
            <a:spAutoFit/>
          </a:bodyPr>
          <a:lstStyle/>
          <a:p>
            <a:pPr>
              <a:lnSpc>
                <a:spcPct val="150000"/>
              </a:lnSpc>
            </a:pPr>
            <a:r>
              <a:rPr lang="it-IT" dirty="0"/>
              <a:t>CARTEGGIATURA</a:t>
            </a:r>
          </a:p>
        </p:txBody>
      </p:sp>
      <p:pic>
        <p:nvPicPr>
          <p:cNvPr id="3080" name="Picture 8" descr="Qual è l'Origine del Punto Esclamativo? | DarEagl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76056" y="5174911"/>
            <a:ext cx="1258398" cy="1258398"/>
          </a:xfrm>
          <a:prstGeom prst="rect">
            <a:avLst/>
          </a:prstGeom>
          <a:noFill/>
          <a:extLst>
            <a:ext uri="{909E8E84-426E-40DD-AFC4-6F175D3DCCD1}">
              <a14:hiddenFill xmlns:a14="http://schemas.microsoft.com/office/drawing/2010/main">
                <a:solidFill>
                  <a:srgbClr val="FFFFFF"/>
                </a:solidFill>
              </a14:hiddenFill>
            </a:ext>
          </a:extLst>
        </p:spPr>
      </p:pic>
      <p:sp>
        <p:nvSpPr>
          <p:cNvPr id="8" name="Freccia a destra 7"/>
          <p:cNvSpPr/>
          <p:nvPr/>
        </p:nvSpPr>
        <p:spPr>
          <a:xfrm>
            <a:off x="4505213" y="5661248"/>
            <a:ext cx="570843" cy="366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p:cNvSpPr/>
          <p:nvPr/>
        </p:nvSpPr>
        <p:spPr>
          <a:xfrm>
            <a:off x="6334454" y="5342445"/>
            <a:ext cx="2592288" cy="923330"/>
          </a:xfrm>
          <a:prstGeom prst="rect">
            <a:avLst/>
          </a:prstGeom>
        </p:spPr>
        <p:txBody>
          <a:bodyPr wrap="square">
            <a:spAutoFit/>
          </a:bodyPr>
          <a:lstStyle/>
          <a:p>
            <a:pPr algn="ctr"/>
            <a:r>
              <a:rPr lang="it-IT" b="1" i="1" dirty="0">
                <a:solidFill>
                  <a:srgbClr val="FF0000"/>
                </a:solidFill>
              </a:rPr>
              <a:t>Attività con maggiore produzione di polveri </a:t>
            </a:r>
            <a:r>
              <a:rPr lang="it-IT" b="1" i="1" dirty="0" err="1">
                <a:solidFill>
                  <a:srgbClr val="FF0000"/>
                </a:solidFill>
              </a:rPr>
              <a:t>aerodisperse</a:t>
            </a:r>
            <a:endParaRPr lang="it-IT" b="1" i="1" dirty="0">
              <a:solidFill>
                <a:srgbClr val="FF0000"/>
              </a:solidFill>
            </a:endParaRPr>
          </a:p>
        </p:txBody>
      </p:sp>
      <p:sp>
        <p:nvSpPr>
          <p:cNvPr id="19" name="Rectangle 2"/>
          <p:cNvSpPr>
            <a:spLocks noChangeArrowheads="1"/>
          </p:cNvSpPr>
          <p:nvPr/>
        </p:nvSpPr>
        <p:spPr bwMode="auto">
          <a:xfrm flipV="1">
            <a:off x="148729" y="590680"/>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16" name="Immagine 15">
            <a:extLst>
              <a:ext uri="{FF2B5EF4-FFF2-40B4-BE49-F238E27FC236}">
                <a16:creationId xmlns:a16="http://schemas.microsoft.com/office/drawing/2014/main" id="{7285AEF1-DC86-49A4-90EB-CD46A2053F5B}"/>
              </a:ext>
            </a:extLst>
          </p:cNvPr>
          <p:cNvPicPr>
            <a:picLocks noChangeAspect="1"/>
          </p:cNvPicPr>
          <p:nvPr/>
        </p:nvPicPr>
        <p:blipFill>
          <a:blip r:embed="rId8"/>
          <a:stretch>
            <a:fillRect/>
          </a:stretch>
        </p:blipFill>
        <p:spPr>
          <a:xfrm>
            <a:off x="0" y="0"/>
            <a:ext cx="561850" cy="604522"/>
          </a:xfrm>
          <a:prstGeom prst="rect">
            <a:avLst/>
          </a:prstGeom>
        </p:spPr>
      </p:pic>
      <p:sp>
        <p:nvSpPr>
          <p:cNvPr id="17" name="CasellaDiTesto 16">
            <a:extLst>
              <a:ext uri="{FF2B5EF4-FFF2-40B4-BE49-F238E27FC236}">
                <a16:creationId xmlns:a16="http://schemas.microsoft.com/office/drawing/2014/main" id="{229F7510-FF65-47E0-9901-E9157759C281}"/>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20" name="Rettangolo 19">
            <a:extLst>
              <a:ext uri="{FF2B5EF4-FFF2-40B4-BE49-F238E27FC236}">
                <a16:creationId xmlns:a16="http://schemas.microsoft.com/office/drawing/2014/main" id="{C1BBB1B4-2CF5-4DE0-B6C6-2A36CFA57F1E}"/>
              </a:ext>
            </a:extLst>
          </p:cNvPr>
          <p:cNvSpPr/>
          <p:nvPr/>
        </p:nvSpPr>
        <p:spPr>
          <a:xfrm>
            <a:off x="2394544" y="321777"/>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2901395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389076" y="4433197"/>
            <a:ext cx="3191704" cy="112474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Tipologia di esposizione ed effetti sulla salute</a:t>
            </a:r>
          </a:p>
        </p:txBody>
      </p:sp>
      <p:sp>
        <p:nvSpPr>
          <p:cNvPr id="11" name="Rettangolo 10"/>
          <p:cNvSpPr/>
          <p:nvPr/>
        </p:nvSpPr>
        <p:spPr>
          <a:xfrm>
            <a:off x="2901884" y="2003274"/>
            <a:ext cx="3794444" cy="369332"/>
          </a:xfrm>
          <a:prstGeom prst="rect">
            <a:avLst/>
          </a:prstGeom>
        </p:spPr>
        <p:txBody>
          <a:bodyPr wrap="square">
            <a:spAutoFit/>
          </a:bodyPr>
          <a:lstStyle/>
          <a:p>
            <a:pPr algn="ctr"/>
            <a:r>
              <a:rPr lang="it-IT" b="1" dirty="0">
                <a:latin typeface="Arial" panose="020B0604020202020204" pitchFamily="34" charset="0"/>
                <a:cs typeface="Arial" panose="020B0604020202020204" pitchFamily="34" charset="0"/>
              </a:rPr>
              <a:t>Attraverso le vie respiratorie</a:t>
            </a:r>
          </a:p>
        </p:txBody>
      </p:sp>
      <p:sp>
        <p:nvSpPr>
          <p:cNvPr id="24" name="Rettangolo 23"/>
          <p:cNvSpPr/>
          <p:nvPr/>
        </p:nvSpPr>
        <p:spPr>
          <a:xfrm>
            <a:off x="2937796" y="2896670"/>
            <a:ext cx="3794444" cy="369332"/>
          </a:xfrm>
          <a:prstGeom prst="rect">
            <a:avLst/>
          </a:prstGeom>
        </p:spPr>
        <p:txBody>
          <a:bodyPr wrap="square">
            <a:spAutoFit/>
          </a:bodyPr>
          <a:lstStyle/>
          <a:p>
            <a:pPr algn="ctr"/>
            <a:r>
              <a:rPr lang="it-IT" b="1" dirty="0">
                <a:latin typeface="Arial" panose="020B0604020202020204" pitchFamily="34" charset="0"/>
                <a:cs typeface="Arial" panose="020B0604020202020204" pitchFamily="34" charset="0"/>
              </a:rPr>
              <a:t>Attraverso le mucose e la cute</a:t>
            </a:r>
          </a:p>
        </p:txBody>
      </p:sp>
      <p:sp>
        <p:nvSpPr>
          <p:cNvPr id="13" name="Rectangle 2"/>
          <p:cNvSpPr>
            <a:spLocks noChangeArrowheads="1"/>
          </p:cNvSpPr>
          <p:nvPr/>
        </p:nvSpPr>
        <p:spPr bwMode="auto">
          <a:xfrm flipV="1">
            <a:off x="194293" y="605232"/>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pic>
        <p:nvPicPr>
          <p:cNvPr id="614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5534"/>
          <a:stretch/>
        </p:blipFill>
        <p:spPr bwMode="auto">
          <a:xfrm>
            <a:off x="6628364" y="1679579"/>
            <a:ext cx="1978838" cy="2193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ttangolo arrotondato 1"/>
          <p:cNvSpPr/>
          <p:nvPr/>
        </p:nvSpPr>
        <p:spPr>
          <a:xfrm>
            <a:off x="194293" y="1882984"/>
            <a:ext cx="2433492" cy="609912"/>
          </a:xfrm>
          <a:prstGeom prst="roundRect">
            <a:avLst>
              <a:gd name="adj" fmla="val 4305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it-IT" b="1" i="1" dirty="0">
                <a:solidFill>
                  <a:prstClr val="black"/>
                </a:solidFill>
              </a:rPr>
              <a:t>INALATORIA</a:t>
            </a:r>
            <a:endParaRPr lang="it-IT" sz="2000" dirty="0"/>
          </a:p>
        </p:txBody>
      </p:sp>
      <p:sp>
        <p:nvSpPr>
          <p:cNvPr id="12" name="Rettangolo arrotondato 11"/>
          <p:cNvSpPr/>
          <p:nvPr/>
        </p:nvSpPr>
        <p:spPr>
          <a:xfrm>
            <a:off x="194293" y="2776380"/>
            <a:ext cx="2433492" cy="609912"/>
          </a:xfrm>
          <a:prstGeom prst="roundRect">
            <a:avLst>
              <a:gd name="adj" fmla="val 4305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it-IT" b="1" i="1" dirty="0">
                <a:solidFill>
                  <a:prstClr val="black"/>
                </a:solidFill>
              </a:rPr>
              <a:t>CONTATTO DIRETTO</a:t>
            </a:r>
            <a:endParaRPr lang="it-IT" sz="2000" dirty="0"/>
          </a:p>
        </p:txBody>
      </p:sp>
      <p:cxnSp>
        <p:nvCxnSpPr>
          <p:cNvPr id="4" name="Connettore 2 3"/>
          <p:cNvCxnSpPr>
            <a:stCxn id="2" idx="3"/>
          </p:cNvCxnSpPr>
          <p:nvPr/>
        </p:nvCxnSpPr>
        <p:spPr>
          <a:xfrm>
            <a:off x="2627785" y="2187940"/>
            <a:ext cx="50405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2627785" y="3100507"/>
            <a:ext cx="50405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Rettangolo arrotondato 15"/>
          <p:cNvSpPr/>
          <p:nvPr/>
        </p:nvSpPr>
        <p:spPr>
          <a:xfrm>
            <a:off x="5362400" y="4128240"/>
            <a:ext cx="3218380" cy="609912"/>
          </a:xfrm>
          <a:prstGeom prst="roundRect">
            <a:avLst>
              <a:gd name="adj" fmla="val 14218"/>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it-IT" b="1" i="1" dirty="0">
                <a:solidFill>
                  <a:prstClr val="black"/>
                </a:solidFill>
              </a:rPr>
              <a:t>NON CANCEROGENI</a:t>
            </a:r>
            <a:endParaRPr lang="it-IT" sz="2000" dirty="0"/>
          </a:p>
        </p:txBody>
      </p:sp>
      <p:sp>
        <p:nvSpPr>
          <p:cNvPr id="17" name="Rettangolo 16"/>
          <p:cNvSpPr/>
          <p:nvPr/>
        </p:nvSpPr>
        <p:spPr>
          <a:xfrm>
            <a:off x="5591847" y="4726941"/>
            <a:ext cx="2759485" cy="830997"/>
          </a:xfrm>
          <a:prstGeom prst="rect">
            <a:avLst/>
          </a:prstGeom>
        </p:spPr>
        <p:txBody>
          <a:bodyPr wrap="square">
            <a:spAutoFit/>
          </a:bodyPr>
          <a:lstStyle/>
          <a:p>
            <a:pPr marL="285750" indent="-285750">
              <a:buFont typeface="Arial" panose="020B0604020202020204" pitchFamily="34" charset="0"/>
              <a:buChar char="•"/>
            </a:pPr>
            <a:r>
              <a:rPr lang="it-IT" sz="1600" dirty="0">
                <a:latin typeface="Arial" panose="020B0604020202020204" pitchFamily="34" charset="0"/>
                <a:cs typeface="Arial" panose="020B0604020202020204" pitchFamily="34" charset="0"/>
              </a:rPr>
              <a:t>Irritante </a:t>
            </a:r>
          </a:p>
          <a:p>
            <a:pPr marL="285750" indent="-285750">
              <a:buFont typeface="Arial" panose="020B0604020202020204" pitchFamily="34" charset="0"/>
              <a:buChar char="•"/>
            </a:pPr>
            <a:r>
              <a:rPr lang="it-IT" sz="1600" dirty="0">
                <a:latin typeface="Arial" panose="020B0604020202020204" pitchFamily="34" charset="0"/>
                <a:cs typeface="Arial" panose="020B0604020202020204" pitchFamily="34" charset="0"/>
              </a:rPr>
              <a:t>Sensibilizzante</a:t>
            </a:r>
          </a:p>
          <a:p>
            <a:pPr marL="285750" indent="-285750">
              <a:buFont typeface="Arial" panose="020B0604020202020204" pitchFamily="34" charset="0"/>
              <a:buChar char="•"/>
            </a:pPr>
            <a:r>
              <a:rPr lang="it-IT" sz="1600" dirty="0">
                <a:latin typeface="Arial" panose="020B0604020202020204" pitchFamily="34" charset="0"/>
                <a:cs typeface="Arial" panose="020B0604020202020204" pitchFamily="34" charset="0"/>
              </a:rPr>
              <a:t>Tossico</a:t>
            </a:r>
          </a:p>
        </p:txBody>
      </p:sp>
      <p:pic>
        <p:nvPicPr>
          <p:cNvPr id="6148" name="Picture 4" descr="Il Medico del Lavoro è necessario per 10 motivi | Area8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388" r="18894"/>
          <a:stretch/>
        </p:blipFill>
        <p:spPr bwMode="auto">
          <a:xfrm>
            <a:off x="508105" y="4722567"/>
            <a:ext cx="2371707" cy="1577760"/>
          </a:xfrm>
          <a:prstGeom prst="rect">
            <a:avLst/>
          </a:prstGeom>
          <a:noFill/>
          <a:extLst>
            <a:ext uri="{909E8E84-426E-40DD-AFC4-6F175D3DCCD1}">
              <a14:hiddenFill xmlns:a14="http://schemas.microsoft.com/office/drawing/2010/main">
                <a:solidFill>
                  <a:srgbClr val="FFFFFF"/>
                </a:solidFill>
              </a14:hiddenFill>
            </a:ext>
          </a:extLst>
        </p:spPr>
      </p:pic>
      <p:sp>
        <p:nvSpPr>
          <p:cNvPr id="23" name="Rettangolo arrotondato 22"/>
          <p:cNvSpPr/>
          <p:nvPr/>
        </p:nvSpPr>
        <p:spPr>
          <a:xfrm>
            <a:off x="2221599" y="5188606"/>
            <a:ext cx="2577507" cy="609912"/>
          </a:xfrm>
          <a:prstGeom prst="roundRect">
            <a:avLst>
              <a:gd name="adj" fmla="val 43050"/>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b="1" i="1" dirty="0">
                <a:solidFill>
                  <a:prstClr val="black"/>
                </a:solidFill>
              </a:rPr>
              <a:t>EFFETTI SULLA SALUTE</a:t>
            </a:r>
            <a:endParaRPr lang="it-IT" sz="2000" dirty="0"/>
          </a:p>
        </p:txBody>
      </p:sp>
      <p:sp>
        <p:nvSpPr>
          <p:cNvPr id="25" name="Rettangolo arrotondato 24"/>
          <p:cNvSpPr/>
          <p:nvPr/>
        </p:nvSpPr>
        <p:spPr>
          <a:xfrm>
            <a:off x="5389076" y="6021288"/>
            <a:ext cx="3218380" cy="609912"/>
          </a:xfrm>
          <a:prstGeom prst="roundRect">
            <a:avLst>
              <a:gd name="adj" fmla="val 14218"/>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it-IT" b="1" i="1" dirty="0">
                <a:solidFill>
                  <a:prstClr val="black"/>
                </a:solidFill>
              </a:rPr>
              <a:t>CANCEROGENI</a:t>
            </a:r>
            <a:endParaRPr lang="it-IT" sz="2000" dirty="0"/>
          </a:p>
        </p:txBody>
      </p:sp>
      <p:cxnSp>
        <p:nvCxnSpPr>
          <p:cNvPr id="7" name="Connettore 4 6"/>
          <p:cNvCxnSpPr>
            <a:stCxn id="23" idx="3"/>
            <a:endCxn id="16" idx="1"/>
          </p:cNvCxnSpPr>
          <p:nvPr/>
        </p:nvCxnSpPr>
        <p:spPr>
          <a:xfrm flipV="1">
            <a:off x="4799106" y="4433196"/>
            <a:ext cx="563294" cy="1060366"/>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Connettore 4 8"/>
          <p:cNvCxnSpPr/>
          <p:nvPr/>
        </p:nvCxnSpPr>
        <p:spPr>
          <a:xfrm>
            <a:off x="4785768" y="5524326"/>
            <a:ext cx="589970" cy="83268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pic>
        <p:nvPicPr>
          <p:cNvPr id="19" name="Immagine 18">
            <a:extLst>
              <a:ext uri="{FF2B5EF4-FFF2-40B4-BE49-F238E27FC236}">
                <a16:creationId xmlns:a16="http://schemas.microsoft.com/office/drawing/2014/main" id="{6C06456C-8248-4C6F-B87B-CE237485F664}"/>
              </a:ext>
            </a:extLst>
          </p:cNvPr>
          <p:cNvPicPr>
            <a:picLocks noChangeAspect="1"/>
          </p:cNvPicPr>
          <p:nvPr/>
        </p:nvPicPr>
        <p:blipFill>
          <a:blip r:embed="rId5"/>
          <a:stretch>
            <a:fillRect/>
          </a:stretch>
        </p:blipFill>
        <p:spPr>
          <a:xfrm>
            <a:off x="0" y="0"/>
            <a:ext cx="561850" cy="604522"/>
          </a:xfrm>
          <a:prstGeom prst="rect">
            <a:avLst/>
          </a:prstGeom>
        </p:spPr>
      </p:pic>
      <p:sp>
        <p:nvSpPr>
          <p:cNvPr id="20" name="CasellaDiTesto 19">
            <a:extLst>
              <a:ext uri="{FF2B5EF4-FFF2-40B4-BE49-F238E27FC236}">
                <a16:creationId xmlns:a16="http://schemas.microsoft.com/office/drawing/2014/main" id="{CD221E5E-FD0B-462A-941A-EFE32ED60160}"/>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21" name="Rettangolo 20">
            <a:extLst>
              <a:ext uri="{FF2B5EF4-FFF2-40B4-BE49-F238E27FC236}">
                <a16:creationId xmlns:a16="http://schemas.microsoft.com/office/drawing/2014/main" id="{660080BD-2EF9-42BE-8715-71FA6A8F0268}"/>
              </a:ext>
            </a:extLst>
          </p:cNvPr>
          <p:cNvSpPr/>
          <p:nvPr/>
        </p:nvSpPr>
        <p:spPr>
          <a:xfrm>
            <a:off x="2261730" y="363331"/>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924041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uppo 21"/>
          <p:cNvGrpSpPr/>
          <p:nvPr/>
        </p:nvGrpSpPr>
        <p:grpSpPr>
          <a:xfrm>
            <a:off x="219159" y="891542"/>
            <a:ext cx="8752615" cy="5844883"/>
            <a:chOff x="9540552" y="713833"/>
            <a:chExt cx="8752615" cy="5844883"/>
          </a:xfrm>
        </p:grpSpPr>
        <p:pic>
          <p:nvPicPr>
            <p:cNvPr id="26" name="Picture 2" descr="Il medico del lavoro"/>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2000"/>
                      </a14:imgEffect>
                    </a14:imgLayer>
                  </a14:imgProps>
                </a:ext>
                <a:ext uri="{28A0092B-C50C-407E-A947-70E740481C1C}">
                  <a14:useLocalDpi xmlns:a14="http://schemas.microsoft.com/office/drawing/2010/main" val="0"/>
                </a:ext>
              </a:extLst>
            </a:blip>
            <a:srcRect/>
            <a:stretch>
              <a:fillRect/>
            </a:stretch>
          </p:blipFill>
          <p:spPr bwMode="auto">
            <a:xfrm>
              <a:off x="9540552" y="742862"/>
              <a:ext cx="8712968" cy="58158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7" name="Rettangolo 26"/>
            <p:cNvSpPr/>
            <p:nvPr/>
          </p:nvSpPr>
          <p:spPr>
            <a:xfrm>
              <a:off x="9580199" y="713833"/>
              <a:ext cx="8712968" cy="5815854"/>
            </a:xfrm>
            <a:prstGeom prst="rect">
              <a:avLst/>
            </a:prstGeom>
            <a:solidFill>
              <a:schemeClr val="bg1">
                <a:alpha val="83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4" name="Rettangolo arrotondato 13"/>
          <p:cNvSpPr/>
          <p:nvPr/>
        </p:nvSpPr>
        <p:spPr>
          <a:xfrm>
            <a:off x="742838" y="942725"/>
            <a:ext cx="7524751" cy="542059"/>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000" b="1" dirty="0">
                <a:solidFill>
                  <a:schemeClr val="bg1"/>
                </a:solidFill>
                <a:latin typeface="Arial" pitchFamily="34" charset="0"/>
                <a:cs typeface="Arial" pitchFamily="34" charset="0"/>
              </a:rPr>
              <a:t>Effetti sulla salute</a:t>
            </a:r>
          </a:p>
        </p:txBody>
      </p:sp>
      <p:sp>
        <p:nvSpPr>
          <p:cNvPr id="13" name="Rectangle 2"/>
          <p:cNvSpPr>
            <a:spLocks noChangeArrowheads="1"/>
          </p:cNvSpPr>
          <p:nvPr/>
        </p:nvSpPr>
        <p:spPr bwMode="auto">
          <a:xfrm flipV="1">
            <a:off x="148729" y="619556"/>
            <a:ext cx="8712968" cy="60030"/>
          </a:xfrm>
          <a:prstGeom prst="rect">
            <a:avLst/>
          </a:prstGeom>
          <a:solidFill>
            <a:srgbClr val="00B0F0"/>
          </a:solidFill>
          <a:ln w="9525">
            <a:noFill/>
            <a:round/>
            <a:headEnd/>
            <a:tailEnd/>
          </a:ln>
        </p:spPr>
        <p:txBody>
          <a:bodyPr wrap="none" anchor="ctr"/>
          <a:lstStyle/>
          <a:p>
            <a:endParaRPr lang="it-IT" altLang="it-IT">
              <a:latin typeface="Calibri" pitchFamily="34" charset="0"/>
            </a:endParaRPr>
          </a:p>
        </p:txBody>
      </p:sp>
      <p:sp>
        <p:nvSpPr>
          <p:cNvPr id="17" name="Rettangolo 16"/>
          <p:cNvSpPr/>
          <p:nvPr/>
        </p:nvSpPr>
        <p:spPr>
          <a:xfrm>
            <a:off x="742838" y="2636912"/>
            <a:ext cx="7285546" cy="1015663"/>
          </a:xfrm>
          <a:prstGeom prst="rect">
            <a:avLst/>
          </a:prstGeom>
        </p:spPr>
        <p:txBody>
          <a:bodyPr wrap="square">
            <a:spAutoFit/>
          </a:bodyPr>
          <a:lstStyle/>
          <a:p>
            <a:pPr marL="342900" indent="-342900">
              <a:buFont typeface="Wingdings" panose="05000000000000000000" pitchFamily="2" charset="2"/>
              <a:buChar char="Ø"/>
            </a:pPr>
            <a:r>
              <a:rPr lang="it-IT" sz="2000" b="1" u="sng" dirty="0">
                <a:solidFill>
                  <a:srgbClr val="0070C0"/>
                </a:solidFill>
                <a:latin typeface="Arial" panose="020B0604020202020204" pitchFamily="34" charset="0"/>
                <a:cs typeface="Arial" panose="020B0604020202020204" pitchFamily="34" charset="0"/>
              </a:rPr>
              <a:t>OCULARE</a:t>
            </a:r>
          </a:p>
          <a:p>
            <a:pPr indent="363538"/>
            <a:r>
              <a:rPr lang="it-IT" sz="2000" dirty="0">
                <a:latin typeface="Arial" panose="020B0604020202020204" pitchFamily="34" charset="0"/>
                <a:cs typeface="Arial" panose="020B0604020202020204" pitchFamily="34" charset="0"/>
              </a:rPr>
              <a:t>Arrossamento, bruciore, secchezza oculare, lacrimazione</a:t>
            </a:r>
          </a:p>
          <a:p>
            <a:pPr marL="342900" indent="-342900">
              <a:buFont typeface="Wingdings" panose="05000000000000000000" pitchFamily="2" charset="2"/>
              <a:buChar char="Ø"/>
            </a:pPr>
            <a:endParaRPr lang="it-IT" sz="2000" dirty="0">
              <a:latin typeface="Arial" panose="020B0604020202020204" pitchFamily="34" charset="0"/>
              <a:cs typeface="Arial" panose="020B0604020202020204" pitchFamily="34" charset="0"/>
            </a:endParaRPr>
          </a:p>
        </p:txBody>
      </p:sp>
      <p:sp>
        <p:nvSpPr>
          <p:cNvPr id="19" name="Rettangolo arrotondato 18"/>
          <p:cNvSpPr/>
          <p:nvPr/>
        </p:nvSpPr>
        <p:spPr>
          <a:xfrm>
            <a:off x="508105" y="1772816"/>
            <a:ext cx="2577507" cy="609912"/>
          </a:xfrm>
          <a:prstGeom prst="roundRect">
            <a:avLst>
              <a:gd name="adj" fmla="val 43050"/>
            </a:avLst>
          </a:prstGeom>
        </p:spPr>
        <p:style>
          <a:lnRef idx="2">
            <a:schemeClr val="dk1"/>
          </a:lnRef>
          <a:fillRef idx="1">
            <a:schemeClr val="lt1"/>
          </a:fillRef>
          <a:effectRef idx="0">
            <a:schemeClr val="dk1"/>
          </a:effectRef>
          <a:fontRef idx="minor">
            <a:schemeClr val="dk1"/>
          </a:fontRef>
        </p:style>
        <p:txBody>
          <a:bodyPr rtlCol="0" anchor="ctr"/>
          <a:lstStyle/>
          <a:p>
            <a:pPr algn="ctr"/>
            <a:r>
              <a:rPr lang="it-IT" b="1" i="1" dirty="0">
                <a:solidFill>
                  <a:prstClr val="black"/>
                </a:solidFill>
              </a:rPr>
              <a:t>IRRITAZIONE</a:t>
            </a:r>
            <a:endParaRPr lang="it-IT" sz="2000" dirty="0"/>
          </a:p>
        </p:txBody>
      </p:sp>
      <p:sp>
        <p:nvSpPr>
          <p:cNvPr id="20" name="Rettangolo 19"/>
          <p:cNvSpPr/>
          <p:nvPr/>
        </p:nvSpPr>
        <p:spPr>
          <a:xfrm>
            <a:off x="760499" y="3712741"/>
            <a:ext cx="6421450" cy="1015663"/>
          </a:xfrm>
          <a:prstGeom prst="rect">
            <a:avLst/>
          </a:prstGeom>
        </p:spPr>
        <p:txBody>
          <a:bodyPr wrap="square">
            <a:spAutoFit/>
          </a:bodyPr>
          <a:lstStyle/>
          <a:p>
            <a:pPr marL="342900" indent="-342900">
              <a:buFont typeface="Wingdings" panose="05000000000000000000" pitchFamily="2" charset="2"/>
              <a:buChar char="Ø"/>
            </a:pPr>
            <a:r>
              <a:rPr lang="it-IT" sz="2000" b="1" u="sng" dirty="0">
                <a:solidFill>
                  <a:srgbClr val="0070C0"/>
                </a:solidFill>
                <a:latin typeface="Arial" panose="020B0604020202020204" pitchFamily="34" charset="0"/>
                <a:cs typeface="Arial" panose="020B0604020202020204" pitchFamily="34" charset="0"/>
              </a:rPr>
              <a:t>NASALE</a:t>
            </a:r>
          </a:p>
          <a:p>
            <a:pPr indent="363538"/>
            <a:r>
              <a:rPr lang="it-IT" sz="2000" dirty="0">
                <a:latin typeface="Arial" panose="020B0604020202020204" pitchFamily="34" charset="0"/>
                <a:cs typeface="Arial" panose="020B0604020202020204" pitchFamily="34" charset="0"/>
              </a:rPr>
              <a:t>Arrossamento, bruciore, secchezza, rinorrea</a:t>
            </a:r>
          </a:p>
          <a:p>
            <a:endParaRPr lang="it-IT" sz="2000" dirty="0">
              <a:latin typeface="Arial" panose="020B0604020202020204" pitchFamily="34" charset="0"/>
              <a:cs typeface="Arial" panose="020B0604020202020204" pitchFamily="34" charset="0"/>
            </a:endParaRPr>
          </a:p>
        </p:txBody>
      </p:sp>
      <p:sp>
        <p:nvSpPr>
          <p:cNvPr id="21" name="Rettangolo 20"/>
          <p:cNvSpPr/>
          <p:nvPr/>
        </p:nvSpPr>
        <p:spPr>
          <a:xfrm>
            <a:off x="790805" y="4869160"/>
            <a:ext cx="6421450" cy="1015663"/>
          </a:xfrm>
          <a:prstGeom prst="rect">
            <a:avLst/>
          </a:prstGeom>
        </p:spPr>
        <p:txBody>
          <a:bodyPr wrap="square">
            <a:spAutoFit/>
          </a:bodyPr>
          <a:lstStyle/>
          <a:p>
            <a:pPr marL="342900" indent="-342900">
              <a:buFont typeface="Wingdings" panose="05000000000000000000" pitchFamily="2" charset="2"/>
              <a:buChar char="Ø"/>
            </a:pPr>
            <a:r>
              <a:rPr lang="it-IT" sz="2000" b="1" u="sng" dirty="0">
                <a:solidFill>
                  <a:srgbClr val="0070C0"/>
                </a:solidFill>
                <a:latin typeface="Arial" panose="020B0604020202020204" pitchFamily="34" charset="0"/>
                <a:cs typeface="Arial" panose="020B0604020202020204" pitchFamily="34" charset="0"/>
              </a:rPr>
              <a:t>CUTANEA</a:t>
            </a:r>
          </a:p>
          <a:p>
            <a:pPr indent="363538"/>
            <a:r>
              <a:rPr lang="it-IT" sz="2000" dirty="0">
                <a:latin typeface="Arial" panose="020B0604020202020204" pitchFamily="34" charset="0"/>
                <a:cs typeface="Arial" panose="020B0604020202020204" pitchFamily="34" charset="0"/>
              </a:rPr>
              <a:t>Dermatiti da contatto</a:t>
            </a:r>
          </a:p>
          <a:p>
            <a:endParaRPr lang="it-IT" sz="2000" dirty="0">
              <a:latin typeface="Arial" panose="020B0604020202020204" pitchFamily="34" charset="0"/>
              <a:cs typeface="Arial" panose="020B0604020202020204" pitchFamily="34" charset="0"/>
            </a:endParaRPr>
          </a:p>
        </p:txBody>
      </p:sp>
      <p:pic>
        <p:nvPicPr>
          <p:cNvPr id="11" name="Immagine 10">
            <a:extLst>
              <a:ext uri="{FF2B5EF4-FFF2-40B4-BE49-F238E27FC236}">
                <a16:creationId xmlns:a16="http://schemas.microsoft.com/office/drawing/2014/main" id="{A0EB3DBD-3C11-4E25-9A10-961D812E1681}"/>
              </a:ext>
            </a:extLst>
          </p:cNvPr>
          <p:cNvPicPr>
            <a:picLocks noChangeAspect="1"/>
          </p:cNvPicPr>
          <p:nvPr/>
        </p:nvPicPr>
        <p:blipFill>
          <a:blip r:embed="rId5"/>
          <a:stretch>
            <a:fillRect/>
          </a:stretch>
        </p:blipFill>
        <p:spPr>
          <a:xfrm>
            <a:off x="0" y="0"/>
            <a:ext cx="561850" cy="604522"/>
          </a:xfrm>
          <a:prstGeom prst="rect">
            <a:avLst/>
          </a:prstGeom>
        </p:spPr>
      </p:pic>
      <p:sp>
        <p:nvSpPr>
          <p:cNvPr id="12" name="CasellaDiTesto 11">
            <a:extLst>
              <a:ext uri="{FF2B5EF4-FFF2-40B4-BE49-F238E27FC236}">
                <a16:creationId xmlns:a16="http://schemas.microsoft.com/office/drawing/2014/main" id="{E135E53D-C33A-49BD-8CE2-B9615659CB43}"/>
              </a:ext>
            </a:extLst>
          </p:cNvPr>
          <p:cNvSpPr txBox="1"/>
          <p:nvPr/>
        </p:nvSpPr>
        <p:spPr>
          <a:xfrm>
            <a:off x="452736" y="-12081"/>
            <a:ext cx="1080120" cy="523220"/>
          </a:xfrm>
          <a:prstGeom prst="rect">
            <a:avLst/>
          </a:prstGeom>
          <a:noFill/>
        </p:spPr>
        <p:txBody>
          <a:bodyPr wrap="square" rtlCol="0">
            <a:spAutoFit/>
          </a:bodyPr>
          <a:lstStyle/>
          <a:p>
            <a:r>
              <a:rPr lang="it-IT" sz="1400" b="1" dirty="0" err="1"/>
              <a:t>SPreSAL</a:t>
            </a:r>
            <a:r>
              <a:rPr lang="it-IT" sz="1400" b="1" dirty="0"/>
              <a:t> di</a:t>
            </a:r>
          </a:p>
          <a:p>
            <a:r>
              <a:rPr lang="it-IT" sz="1300" b="1" dirty="0"/>
              <a:t>_________</a:t>
            </a:r>
            <a:r>
              <a:rPr lang="it-IT" sz="1400" b="1" dirty="0"/>
              <a:t> </a:t>
            </a:r>
          </a:p>
        </p:txBody>
      </p:sp>
      <p:sp>
        <p:nvSpPr>
          <p:cNvPr id="15" name="Rettangolo 14">
            <a:extLst>
              <a:ext uri="{FF2B5EF4-FFF2-40B4-BE49-F238E27FC236}">
                <a16:creationId xmlns:a16="http://schemas.microsoft.com/office/drawing/2014/main" id="{E95901DF-ACAA-41C6-8094-E7750560D3CA}"/>
              </a:ext>
            </a:extLst>
          </p:cNvPr>
          <p:cNvSpPr/>
          <p:nvPr/>
        </p:nvSpPr>
        <p:spPr>
          <a:xfrm>
            <a:off x="2311541" y="396595"/>
            <a:ext cx="6660233" cy="215444"/>
          </a:xfrm>
          <a:prstGeom prst="rect">
            <a:avLst/>
          </a:prstGeom>
        </p:spPr>
        <p:txBody>
          <a:bodyPr wrap="square">
            <a:spAutoFit/>
          </a:bodyPr>
          <a:lstStyle/>
          <a:p>
            <a:pPr algn="ctr"/>
            <a:r>
              <a:rPr lang="it-IT" sz="800" dirty="0">
                <a:latin typeface="Arial" panose="020B0604020202020204" pitchFamily="34" charset="0"/>
              </a:rPr>
              <a:t>Seminario di Avvio Piano Mirato di Prevenzione del rischio cancerogeno per esposizione professionale a polveri di legno duro [data e luogo]</a:t>
            </a:r>
          </a:p>
        </p:txBody>
      </p:sp>
    </p:spTree>
    <p:extLst>
      <p:ext uri="{BB962C8B-B14F-4D97-AF65-F5344CB8AC3E}">
        <p14:creationId xmlns:p14="http://schemas.microsoft.com/office/powerpoint/2010/main" val="18115040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3299</Words>
  <Application>Microsoft Office PowerPoint</Application>
  <PresentationFormat>Presentazione su schermo (4:3)</PresentationFormat>
  <Paragraphs>325</Paragraphs>
  <Slides>21</Slides>
  <Notes>21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21</vt:i4>
      </vt:variant>
    </vt:vector>
  </HeadingPairs>
  <TitlesOfParts>
    <vt:vector size="25" baseType="lpstr">
      <vt:lpstr>Arial</vt:lpstr>
      <vt:lpstr>Calibri</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Paolo Desogus</dc:creator>
  <cp:lastModifiedBy>Sergio Stecchi</cp:lastModifiedBy>
  <cp:revision>39</cp:revision>
  <dcterms:created xsi:type="dcterms:W3CDTF">2021-11-16T10:35:22Z</dcterms:created>
  <dcterms:modified xsi:type="dcterms:W3CDTF">2022-04-05T08:57:43Z</dcterms:modified>
</cp:coreProperties>
</file>